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63" r:id="rId5"/>
    <p:sldId id="262" r:id="rId6"/>
    <p:sldId id="264" r:id="rId7"/>
    <p:sldId id="346" r:id="rId8"/>
    <p:sldId id="259" r:id="rId9"/>
    <p:sldId id="377" r:id="rId10"/>
    <p:sldId id="261" r:id="rId11"/>
    <p:sldId id="265" r:id="rId12"/>
    <p:sldId id="281" r:id="rId13"/>
    <p:sldId id="282" r:id="rId14"/>
    <p:sldId id="283" r:id="rId15"/>
    <p:sldId id="374" r:id="rId16"/>
  </p:sldIdLst>
  <p:sldSz cx="9144000" cy="6858000" type="screen4x3"/>
  <p:notesSz cx="6797675" cy="9928225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0000"/>
    <a:srgbClr val="FFFF99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E08589EB-0B9E-48FF-8306-6122B3DC22A8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F4DC3147-EF04-4FAC-A69D-AE32B2D44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4091607-9A18-49F9-B6CB-C46527C4F404}" type="slidenum">
              <a:rPr lang="en-US" sz="1200"/>
              <a:pPr algn="r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39E1EA-43A4-4C57-802C-33CB1D6D5252}" type="slidenum">
              <a:rPr lang="en-US" sz="1200">
                <a:cs typeface="Angsana New" pitchFamily="18" charset="-34"/>
              </a:rPr>
              <a:pPr algn="r"/>
              <a:t>12</a:t>
            </a:fld>
            <a:endParaRPr lang="th-TH" sz="1200">
              <a:cs typeface="Angsana New" pitchFamily="18" charset="-34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427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218E79-EA24-46E7-A587-6F08DE9DCD47}" type="slidenum">
              <a:rPr lang="en-US" sz="1200">
                <a:cs typeface="Angsana New" pitchFamily="18" charset="-34"/>
              </a:rPr>
              <a:pPr algn="r"/>
              <a:t>13</a:t>
            </a:fld>
            <a:endParaRPr lang="th-TH" sz="1200">
              <a:cs typeface="Angsana New" pitchFamily="18" charset="-34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4275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3F2252-F90F-4C38-A152-BB018A85A058}" type="slidenum">
              <a:rPr lang="en-US" sz="1200">
                <a:cs typeface="Angsana New" pitchFamily="18" charset="-34"/>
              </a:rPr>
              <a:pPr algn="r"/>
              <a:t>14</a:t>
            </a:fld>
            <a:endParaRPr lang="th-TH" sz="1200">
              <a:cs typeface="Angsana New" pitchFamily="18" charset="-34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4275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1B7D5-F099-48A1-AF07-D467ABDB2AB6}" type="datetimeFigureOut">
              <a:rPr lang="th-TH"/>
              <a:pPr>
                <a:defRPr/>
              </a:pPr>
              <a:t>02/12/57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FEEB-A5D1-406C-870E-4BBB8ACC5F2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85266-3842-40C0-9B61-5DFCA90B7193}" type="datetimeFigureOut">
              <a:rPr lang="th-TH"/>
              <a:pPr>
                <a:defRPr/>
              </a:pPr>
              <a:t>02/12/57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A7FFA-3BCA-454B-8CAD-567692B8B51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DBE8E-85B2-4A85-9D54-C70B5D45EFE2}" type="datetimeFigureOut">
              <a:rPr lang="th-TH"/>
              <a:pPr>
                <a:defRPr/>
              </a:pPr>
              <a:t>02/12/57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D0F2-86A9-4A3D-A67B-AF35D8B8A3A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D0F55-C5FA-4071-AB09-041B996C24BB}" type="datetimeFigureOut">
              <a:rPr lang="th-TH"/>
              <a:pPr>
                <a:defRPr/>
              </a:pPr>
              <a:t>02/12/57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515C-52FF-467B-9214-4CCCB2D1DBA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7FB2F-610B-4E51-9EEF-C398FDC6F64A}" type="datetimeFigureOut">
              <a:rPr lang="th-TH"/>
              <a:pPr>
                <a:defRPr/>
              </a:pPr>
              <a:t>02/12/57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D6B22-BD91-469B-9032-3E02F526C50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02484-F2DB-4F2B-98FB-0F185403F226}" type="datetimeFigureOut">
              <a:rPr lang="th-TH"/>
              <a:pPr>
                <a:defRPr/>
              </a:pPr>
              <a:t>02/12/57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D0190-590A-40C7-A0F5-B7BBF0AC8BB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C03E-79E2-44C7-BC26-B3479715731F}" type="datetimeFigureOut">
              <a:rPr lang="th-TH"/>
              <a:pPr>
                <a:defRPr/>
              </a:pPr>
              <a:t>02/12/57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0D12B-2A8B-4A8B-8A03-422D2A772B0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3008D-9CEA-450E-986F-E5805972ECAE}" type="datetimeFigureOut">
              <a:rPr lang="th-TH"/>
              <a:pPr>
                <a:defRPr/>
              </a:pPr>
              <a:t>02/12/57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941E3-8368-469B-A347-3FC31078B88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E263-7C28-4787-99B6-02620C26B1AA}" type="datetimeFigureOut">
              <a:rPr lang="th-TH"/>
              <a:pPr>
                <a:defRPr/>
              </a:pPr>
              <a:t>02/12/57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4CAE0-DC30-4851-A683-EB689A05F43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5F2A6-2509-46DC-80C2-1E3D6A70CC71}" type="datetimeFigureOut">
              <a:rPr lang="th-TH"/>
              <a:pPr>
                <a:defRPr/>
              </a:pPr>
              <a:t>02/12/57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DE84E-E02D-40F7-984B-20ACF2CE173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68EB7-39F8-4B66-81BE-68FCEACD74C8}" type="datetimeFigureOut">
              <a:rPr lang="th-TH"/>
              <a:pPr>
                <a:defRPr/>
              </a:pPr>
              <a:t>02/12/57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7C526-6BBD-4C27-8194-1ACB6977030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D486C-B333-4860-B117-C3591D81D3C4}" type="datetimeFigureOut">
              <a:rPr lang="th-TH"/>
              <a:pPr>
                <a:defRPr/>
              </a:pPr>
              <a:t>02/12/57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1ADFE-1796-458B-83D8-FF82F61B1CF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2F5FB8-DCBE-4D3C-A218-D8F785F964BC}" type="datetimeFigureOut">
              <a:rPr lang="th-TH"/>
              <a:pPr>
                <a:defRPr/>
              </a:pPr>
              <a:t>02/12/57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BC576B-0791-41C2-AE46-121BD4959E7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3827463"/>
            <a:ext cx="338455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0" y="188913"/>
            <a:ext cx="9144000" cy="647700"/>
          </a:xfrm>
        </p:spPr>
        <p:txBody>
          <a:bodyPr/>
          <a:lstStyle/>
          <a:p>
            <a:pPr eaLnBrk="1" hangingPunct="1"/>
            <a:r>
              <a:rPr lang="th-TH" b="1" smtClean="0">
                <a:latin typeface="Tahoma" pitchFamily="34" charset="0"/>
                <a:ea typeface="Batang" pitchFamily="18" charset="-127"/>
                <a:cs typeface="Tahoma" pitchFamily="34" charset="0"/>
              </a:rPr>
              <a:t>วัคซีนคอตีบและบาดทะยัก </a:t>
            </a:r>
            <a:r>
              <a:rPr lang="en-US" b="1" smtClean="0">
                <a:latin typeface="Tahoma" pitchFamily="34" charset="0"/>
                <a:ea typeface="Batang" pitchFamily="18" charset="-127"/>
                <a:cs typeface="Tahoma" pitchFamily="34" charset="0"/>
              </a:rPr>
              <a:t>(dT)</a:t>
            </a:r>
            <a:endParaRPr lang="th-TH" b="1" smtClean="0">
              <a:latin typeface="Tahoma" pitchFamily="34" charset="0"/>
              <a:ea typeface="Batang" pitchFamily="18" charset="-127"/>
              <a:cs typeface="Tahoma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08438"/>
            <a:ext cx="489585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1144588"/>
            <a:ext cx="469900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111250"/>
            <a:ext cx="3527425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2684463" y="1206500"/>
            <a:ext cx="533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200" b="1">
                <a:latin typeface="Tahoma" pitchFamily="34" charset="0"/>
                <a:cs typeface="Tahoma" pitchFamily="34" charset="0"/>
              </a:rPr>
              <a:t>dT, JE, MMR</a:t>
            </a:r>
            <a:r>
              <a:rPr lang="th-TH" sz="3200">
                <a:latin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014413"/>
            <a:ext cx="1112837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852613"/>
            <a:ext cx="29829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7475" y="2614613"/>
            <a:ext cx="8932863" cy="3335337"/>
          </a:xfrm>
          <a:prstGeom prst="rect">
            <a:avLst/>
          </a:prstGeom>
          <a:noFill/>
          <a:ln w="76200">
            <a:solidFill>
              <a:srgbClr val="FFCCFF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th-TH" sz="600" b="1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th-TH" sz="2400" b="1">
                <a:latin typeface="Tahoma" pitchFamily="34" charset="0"/>
                <a:cs typeface="Tahoma" pitchFamily="34" charset="0"/>
              </a:rPr>
              <a:t>ปวด บวม แดง 	10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th-TH" sz="2400" b="1">
                <a:latin typeface="Tahoma" pitchFamily="34" charset="0"/>
                <a:cs typeface="Tahoma" pitchFamily="34" charset="0"/>
              </a:rPr>
              <a:t>ปวดเมื่อย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 dT</a:t>
            </a:r>
            <a:r>
              <a:rPr lang="th-TH" sz="2400" b="1">
                <a:latin typeface="Tahoma" pitchFamily="34" charset="0"/>
                <a:cs typeface="Tahoma" pitchFamily="34" charset="0"/>
              </a:rPr>
              <a:t>	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	10-</a:t>
            </a:r>
            <a:r>
              <a:rPr lang="th-TH" sz="2400" b="1">
                <a:latin typeface="Tahoma" pitchFamily="34" charset="0"/>
                <a:cs typeface="Tahoma" pitchFamily="34" charset="0"/>
              </a:rPr>
              <a:t>25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% </a:t>
            </a:r>
          </a:p>
          <a:p>
            <a:pPr>
              <a:lnSpc>
                <a:spcPct val="150000"/>
              </a:lnSpc>
            </a:pPr>
            <a:r>
              <a:rPr lang="th-TH" sz="2400" b="1">
                <a:latin typeface="Tahoma" pitchFamily="34" charset="0"/>
                <a:cs typeface="Tahoma" pitchFamily="34" charset="0"/>
              </a:rPr>
              <a:t>ไข้ 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MMR		5%  (</a:t>
            </a:r>
            <a:r>
              <a:rPr lang="th-TH" sz="2400" b="1">
                <a:latin typeface="Tahoma" pitchFamily="34" charset="0"/>
                <a:cs typeface="Tahoma" pitchFamily="34" charset="0"/>
              </a:rPr>
              <a:t>เริ่มเป็นหลังฉีด 7 วัน)</a:t>
            </a:r>
          </a:p>
          <a:p>
            <a:pPr>
              <a:lnSpc>
                <a:spcPct val="150000"/>
              </a:lnSpc>
            </a:pPr>
            <a:r>
              <a:rPr lang="th-TH" sz="2400" b="1">
                <a:latin typeface="Tahoma" pitchFamily="34" charset="0"/>
                <a:cs typeface="Tahoma" pitchFamily="34" charset="0"/>
              </a:rPr>
              <a:t>หลังฉีด 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JE </a:t>
            </a:r>
            <a:r>
              <a:rPr lang="th-TH" sz="2400" b="1">
                <a:latin typeface="Tahoma" pitchFamily="34" charset="0"/>
                <a:cs typeface="Tahoma" pitchFamily="34" charset="0"/>
              </a:rPr>
              <a:t>พบผื่นแพ้ได้บ่อย 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10-</a:t>
            </a:r>
            <a:r>
              <a:rPr lang="th-TH" sz="2400" b="1">
                <a:latin typeface="Tahoma" pitchFamily="34" charset="0"/>
                <a:cs typeface="Tahoma" pitchFamily="34" charset="0"/>
              </a:rPr>
              <a:t>25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%</a:t>
            </a:r>
            <a:endParaRPr lang="th-TH" sz="2400" b="1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th-TH" sz="2400" b="1">
                <a:latin typeface="Tahoma" pitchFamily="34" charset="0"/>
                <a:cs typeface="Tahoma" pitchFamily="34" charset="0"/>
              </a:rPr>
              <a:t>หลังฉีด 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MMR </a:t>
            </a:r>
            <a:r>
              <a:rPr lang="th-TH" sz="2400" b="1">
                <a:latin typeface="Tahoma" pitchFamily="34" charset="0"/>
                <a:cs typeface="Tahoma" pitchFamily="34" charset="0"/>
              </a:rPr>
              <a:t>1 สัปดาห์ พบมีผื่นคล้ายหัด หรือต่อมน้ำลายบวม</a:t>
            </a:r>
            <a:endParaRPr lang="en-US" sz="2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0" y="2159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อาการภายหลังได้รับวัคซีนที่พบได้... บ่อยๆ</a:t>
            </a:r>
            <a:endParaRPr lang="en-US" sz="3600" b="1">
              <a:solidFill>
                <a:srgbClr val="FF0066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228600"/>
            <a:ext cx="7772400" cy="700088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Arthus’ Reaction</a:t>
            </a:r>
            <a:endParaRPr lang="en-US" smtClean="0">
              <a:solidFill>
                <a:srgbClr val="FF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6626" name="Picture 3" descr="k1"/>
          <p:cNvPicPr>
            <a:picLocks noChangeAspect="1" noChangeArrowheads="1"/>
          </p:cNvPicPr>
          <p:nvPr/>
        </p:nvPicPr>
        <p:blipFill>
          <a:blip r:embed="rId2">
            <a:lum bright="-18000" contrast="12000"/>
          </a:blip>
          <a:srcRect l="3148" r="3148"/>
          <a:stretch>
            <a:fillRect/>
          </a:stretch>
        </p:blipFill>
        <p:spPr bwMode="auto">
          <a:xfrm>
            <a:off x="5857875" y="1071563"/>
            <a:ext cx="29289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C:\Users\Porsak\Pictures\AEFI dT-Mu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071563"/>
            <a:ext cx="26431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1071563"/>
            <a:ext cx="32146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68897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th-TH" sz="2800" b="1" smtClean="0">
                <a:latin typeface="Tahoma" pitchFamily="34" charset="0"/>
                <a:cs typeface="Tahoma" pitchFamily="34" charset="0"/>
              </a:rPr>
              <a:t>ความผิดพลาดในการบริหารจัดการที่ทำให้เกิด AEFIs</a:t>
            </a:r>
          </a:p>
        </p:txBody>
      </p:sp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3810000" cy="73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4000" b="1">
                <a:latin typeface="Angsana New" pitchFamily="18" charset="-34"/>
                <a:cs typeface="Angsana New" pitchFamily="18" charset="-34"/>
              </a:rPr>
              <a:t>ความผิดพลาด</a:t>
            </a:r>
            <a:endParaRPr lang="en-US" sz="4000" b="1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5051425" y="1125538"/>
            <a:ext cx="3810000" cy="739775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4000" b="1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ปฏิกิริยา </a:t>
            </a:r>
            <a:r>
              <a:rPr lang="en-US" sz="4000" b="1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AEFIs</a:t>
            </a:r>
          </a:p>
        </p:txBody>
      </p:sp>
      <p:sp>
        <p:nvSpPr>
          <p:cNvPr id="27652" name="AutoShape 5"/>
          <p:cNvSpPr>
            <a:spLocks noChangeArrowheads="1"/>
          </p:cNvSpPr>
          <p:nvPr/>
        </p:nvSpPr>
        <p:spPr bwMode="auto">
          <a:xfrm>
            <a:off x="4435475" y="3716338"/>
            <a:ext cx="423863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6800">
              <a:cs typeface="Angsana New" pitchFamily="18" charset="-34"/>
            </a:endParaRP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7308850" y="6508750"/>
            <a:ext cx="177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ahoma" pitchFamily="34" charset="0"/>
                <a:cs typeface="Tahoma" pitchFamily="34" charset="0"/>
              </a:rPr>
              <a:t>WPRO/EPI/99.01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395288" y="2205038"/>
            <a:ext cx="3810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 b="1">
              <a:latin typeface="Comic Sans MS" pitchFamily="66" charset="0"/>
              <a:cs typeface="Angsana New" pitchFamily="18" charset="-34"/>
            </a:endParaRP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4932363" y="1916113"/>
            <a:ext cx="4211637" cy="455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th-TH" sz="3600" b="1" i="1">
                <a:solidFill>
                  <a:srgbClr val="000099"/>
                </a:solidFill>
                <a:latin typeface="Comic Sans MS" pitchFamily="66" charset="0"/>
                <a:cs typeface="Angsana New" pitchFamily="18" charset="-34"/>
              </a:rPr>
              <a:t>ติดเชื้อ</a:t>
            </a:r>
            <a:r>
              <a:rPr lang="th-TH" sz="3200" b="1">
                <a:solidFill>
                  <a:srgbClr val="000099"/>
                </a:solidFill>
                <a:latin typeface="Comic Sans MS" pitchFamily="66" charset="0"/>
                <a:cs typeface="Angsana New" pitchFamily="18" charset="-34"/>
              </a:rPr>
              <a:t> : </a:t>
            </a:r>
          </a:p>
          <a:p>
            <a:pPr eaLnBrk="0" hangingPunct="0">
              <a:spcBef>
                <a:spcPct val="30000"/>
              </a:spcBef>
            </a:pPr>
            <a:r>
              <a:rPr lang="th-TH" sz="3200" b="1">
                <a:solidFill>
                  <a:srgbClr val="000099"/>
                </a:solidFill>
                <a:latin typeface="Comic Sans MS" pitchFamily="66" charset="0"/>
                <a:cs typeface="Angsana New" pitchFamily="18" charset="-34"/>
              </a:rPr>
              <a:t>เกิดหนอง, ฝี หรือบาดแผลอักเสบบริเวณที่ฉีดวัคซีน</a:t>
            </a:r>
          </a:p>
          <a:p>
            <a:pPr eaLnBrk="0" hangingPunct="0">
              <a:spcBef>
                <a:spcPct val="30000"/>
              </a:spcBef>
            </a:pPr>
            <a:r>
              <a:rPr lang="th-TH" sz="3200" b="1">
                <a:solidFill>
                  <a:srgbClr val="000099"/>
                </a:solidFill>
                <a:latin typeface="Comic Sans MS" pitchFamily="66" charset="0"/>
                <a:cs typeface="Angsana New" pitchFamily="18" charset="-34"/>
              </a:rPr>
              <a:t>ติดเชื้อในระบบต่างๆของร่างกาย, </a:t>
            </a:r>
            <a:br>
              <a:rPr lang="th-TH" sz="3200" b="1">
                <a:solidFill>
                  <a:srgbClr val="000099"/>
                </a:solidFill>
                <a:latin typeface="Comic Sans MS" pitchFamily="66" charset="0"/>
                <a:cs typeface="Angsana New" pitchFamily="18" charset="-34"/>
              </a:rPr>
            </a:br>
            <a:r>
              <a:rPr lang="th-TH" sz="3200" b="1">
                <a:solidFill>
                  <a:srgbClr val="000099"/>
                </a:solidFill>
                <a:latin typeface="Comic Sans MS" pitchFamily="66" charset="0"/>
                <a:cs typeface="Angsana New" pitchFamily="18" charset="-34"/>
              </a:rPr>
              <a:t>ติดเชื้อในกระแสเลือด, </a:t>
            </a:r>
            <a:r>
              <a:rPr lang="th-TH" sz="1800" b="1">
                <a:solidFill>
                  <a:srgbClr val="000099"/>
                </a:solidFill>
              </a:rPr>
              <a:t>toxic shock syndrome </a:t>
            </a:r>
            <a:r>
              <a:rPr lang="th-TH" sz="1800" b="1">
                <a:solidFill>
                  <a:srgbClr val="000099"/>
                </a:solidFill>
                <a:latin typeface="Comic Sans MS" pitchFamily="66" charset="0"/>
                <a:cs typeface="Angsana New" pitchFamily="18" charset="-34"/>
              </a:rPr>
              <a:t> </a:t>
            </a:r>
          </a:p>
          <a:p>
            <a:pPr eaLnBrk="0" hangingPunct="0">
              <a:spcBef>
                <a:spcPct val="30000"/>
              </a:spcBef>
            </a:pPr>
            <a:r>
              <a:rPr lang="th-TH" sz="3200" b="1">
                <a:solidFill>
                  <a:srgbClr val="000099"/>
                </a:solidFill>
                <a:latin typeface="Comic Sans MS" pitchFamily="66" charset="0"/>
                <a:cs typeface="Angsana New" pitchFamily="18" charset="-34"/>
              </a:rPr>
              <a:t>มีการกระจายของโรคติดต่อที่นำโดยการปนเปื้อนเลือด, </a:t>
            </a:r>
            <a:r>
              <a:rPr lang="th-TH" sz="1800" b="1">
                <a:solidFill>
                  <a:srgbClr val="000099"/>
                </a:solidFill>
              </a:rPr>
              <a:t>(HIV,</a:t>
            </a:r>
            <a:r>
              <a:rPr lang="th-TH" sz="1800" b="1">
                <a:solidFill>
                  <a:srgbClr val="000099"/>
                </a:solidFill>
                <a:cs typeface="Angsana New" pitchFamily="18" charset="-34"/>
              </a:rPr>
              <a:t> </a:t>
            </a:r>
            <a:r>
              <a:rPr lang="th-TH" sz="1800" b="1">
                <a:solidFill>
                  <a:srgbClr val="000099"/>
                </a:solidFill>
              </a:rPr>
              <a:t>hepatitis</a:t>
            </a:r>
            <a:r>
              <a:rPr lang="th-TH" sz="1800" b="1">
                <a:solidFill>
                  <a:srgbClr val="000099"/>
                </a:solidFill>
                <a:cs typeface="Angsana New" pitchFamily="18" charset="-34"/>
              </a:rPr>
              <a:t> </a:t>
            </a:r>
            <a:r>
              <a:rPr lang="th-TH" sz="1800" b="1">
                <a:solidFill>
                  <a:srgbClr val="000099"/>
                </a:solidFill>
              </a:rPr>
              <a:t>B or hepatitis  C )</a:t>
            </a: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0" y="1916113"/>
            <a:ext cx="4572000" cy="414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th-TH" sz="3600" b="1" i="1">
                <a:latin typeface="Comic Sans MS" pitchFamily="66" charset="0"/>
                <a:cs typeface="Angsana New" pitchFamily="18" charset="-34"/>
              </a:rPr>
              <a:t>กระบวนการฉีดวัคซีนไม่ปลอดเชื้อ</a:t>
            </a:r>
            <a:r>
              <a:rPr lang="en-US" sz="3200">
                <a:latin typeface="Comic Sans MS" pitchFamily="66" charset="0"/>
                <a:cs typeface="Angsana New" pitchFamily="18" charset="-34"/>
              </a:rPr>
              <a:t>:</a:t>
            </a:r>
          </a:p>
          <a:p>
            <a:pPr marL="533400" lvl="1" indent="-354013" eaLnBrk="0" hangingPunct="0">
              <a:spcBef>
                <a:spcPct val="30000"/>
              </a:spcBef>
              <a:buFontTx/>
              <a:buBlip>
                <a:blip r:embed="rId3"/>
              </a:buBlip>
            </a:pPr>
            <a:r>
              <a:rPr lang="th-TH" sz="3200" b="1">
                <a:latin typeface="Comic Sans MS" pitchFamily="66" charset="0"/>
                <a:cs typeface="Angsana New" pitchFamily="18" charset="-34"/>
              </a:rPr>
              <a:t>นำเอากระบอกและเข็มฉีดยาชนิด</a:t>
            </a:r>
            <a:br>
              <a:rPr lang="th-TH" sz="3200" b="1">
                <a:latin typeface="Comic Sans MS" pitchFamily="66" charset="0"/>
                <a:cs typeface="Angsana New" pitchFamily="18" charset="-34"/>
              </a:rPr>
            </a:br>
            <a:r>
              <a:rPr lang="th-TH" sz="3200" b="1">
                <a:latin typeface="Comic Sans MS" pitchFamily="66" charset="0"/>
                <a:cs typeface="Angsana New" pitchFamily="18" charset="-34"/>
              </a:rPr>
              <a:t> นำกลับมาใช้ซ้ำ (ใช้ครั้งเดียวทิ้ง)</a:t>
            </a:r>
            <a:endParaRPr lang="en-US" sz="3200" b="1">
              <a:latin typeface="Comic Sans MS" pitchFamily="66" charset="0"/>
              <a:cs typeface="Angsana New" pitchFamily="18" charset="-34"/>
            </a:endParaRPr>
          </a:p>
          <a:p>
            <a:pPr marL="533400" lvl="1" indent="-354013" eaLnBrk="0" hangingPunct="0">
              <a:spcBef>
                <a:spcPct val="30000"/>
              </a:spcBef>
              <a:buFontTx/>
              <a:buBlip>
                <a:blip r:embed="rId3"/>
              </a:buBlip>
            </a:pPr>
            <a:r>
              <a:rPr lang="th-TH" sz="3200" b="1">
                <a:latin typeface="Comic Sans MS" pitchFamily="66" charset="0"/>
                <a:cs typeface="Angsana New" pitchFamily="18" charset="-34"/>
              </a:rPr>
              <a:t>เข็มและกระบอกฉีดยาไม่ปลอดเชื้อ</a:t>
            </a:r>
            <a:endParaRPr lang="en-US" sz="3200" b="1">
              <a:latin typeface="Comic Sans MS" pitchFamily="66" charset="0"/>
              <a:cs typeface="Angsana New" pitchFamily="18" charset="-34"/>
            </a:endParaRPr>
          </a:p>
          <a:p>
            <a:pPr marL="533400" lvl="1" indent="-354013" eaLnBrk="0" hangingPunct="0">
              <a:spcBef>
                <a:spcPct val="30000"/>
              </a:spcBef>
              <a:buFontTx/>
              <a:buBlip>
                <a:blip r:embed="rId3"/>
              </a:buBlip>
            </a:pPr>
            <a:r>
              <a:rPr lang="th-TH" sz="3200" b="1">
                <a:latin typeface="Comic Sans MS" pitchFamily="66" charset="0"/>
                <a:cs typeface="Angsana New" pitchFamily="18" charset="-34"/>
              </a:rPr>
              <a:t>มีการนำเอาวัคซีนครั้งก่อน นำกลับมาใช้ซ้ำ</a:t>
            </a:r>
          </a:p>
          <a:p>
            <a:pPr marL="533400" lvl="1" indent="-354013" eaLnBrk="0" hangingPunct="0">
              <a:spcBef>
                <a:spcPct val="30000"/>
              </a:spcBef>
              <a:buFontTx/>
              <a:buBlip>
                <a:blip r:embed="rId3"/>
              </a:buBlip>
            </a:pPr>
            <a:r>
              <a:rPr lang="th-TH" sz="3200" b="1">
                <a:latin typeface="Comic Sans MS" pitchFamily="66" charset="0"/>
                <a:cs typeface="Angsana New" pitchFamily="18" charset="-34"/>
              </a:rPr>
              <a:t>มีการปนเปื้อนของวัคซีน</a:t>
            </a:r>
            <a:r>
              <a:rPr lang="en-US" sz="3200" b="1">
                <a:latin typeface="Comic Sans MS" pitchFamily="66" charset="0"/>
                <a:cs typeface="Angsana New" pitchFamily="18" charset="-34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3"/>
          <p:cNvSpPr txBox="1">
            <a:spLocks noChangeArrowheads="1"/>
          </p:cNvSpPr>
          <p:nvPr/>
        </p:nvSpPr>
        <p:spPr bwMode="auto">
          <a:xfrm>
            <a:off x="250825" y="2003425"/>
            <a:ext cx="3960813" cy="161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600" b="1" i="1">
                <a:latin typeface="Angsana New" pitchFamily="18" charset="-34"/>
                <a:cs typeface="Angsana New" pitchFamily="18" charset="-34"/>
              </a:rPr>
              <a:t>ฉีดวัคซีนผิดตำแหน่ง</a:t>
            </a:r>
            <a:r>
              <a:rPr lang="en-US" sz="3600" b="1">
                <a:latin typeface="Angsana New" pitchFamily="18" charset="-34"/>
                <a:cs typeface="Angsana New" pitchFamily="18" charset="-34"/>
              </a:rPr>
              <a:t> :</a:t>
            </a:r>
          </a:p>
          <a:p>
            <a:pPr marL="363538" lvl="1" indent="-182563" eaLnBrk="0" hangingPunct="0">
              <a:buFontTx/>
              <a:buChar char="•"/>
            </a:pPr>
            <a:r>
              <a:rPr lang="th-TH" sz="3200" b="1">
                <a:latin typeface="Angsana New" pitchFamily="18" charset="-34"/>
                <a:cs typeface="Angsana New" pitchFamily="18" charset="-34"/>
              </a:rPr>
              <a:t>ฉีดทอกซอย </a:t>
            </a:r>
            <a:r>
              <a:rPr lang="en-US" sz="3200" b="1">
                <a:latin typeface="Angsana New" pitchFamily="18" charset="-34"/>
                <a:cs typeface="Angsana New" pitchFamily="18" charset="-34"/>
              </a:rPr>
              <a:t>dT, </a:t>
            </a:r>
            <a:r>
              <a:rPr lang="th-TH" sz="3200" b="1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>
                <a:latin typeface="Angsana New" pitchFamily="18" charset="-34"/>
                <a:cs typeface="Angsana New" pitchFamily="18" charset="-34"/>
              </a:rPr>
              <a:t>DTP, DT </a:t>
            </a:r>
            <a:r>
              <a:rPr lang="th-TH" sz="3200" b="1">
                <a:latin typeface="Angsana New" pitchFamily="18" charset="-34"/>
                <a:cs typeface="Angsana New" pitchFamily="18" charset="-34"/>
              </a:rPr>
              <a:t>	  ตื้นไป (ไม่อยู่ในชั้นกล้ามเนื้อ)</a:t>
            </a:r>
            <a:endParaRPr lang="en-US" sz="3200" b="1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250825" y="1125538"/>
            <a:ext cx="3810000" cy="730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4000" b="1">
                <a:latin typeface="Angsana New" pitchFamily="18" charset="-34"/>
                <a:cs typeface="Angsana New" pitchFamily="18" charset="-34"/>
              </a:rPr>
              <a:t>ความผิดพลาด</a:t>
            </a:r>
            <a:endParaRPr lang="en-US" sz="4000" b="1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5051425" y="1125538"/>
            <a:ext cx="3810000" cy="73025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4000" b="1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ปฏิกิริยา </a:t>
            </a:r>
            <a:r>
              <a:rPr lang="en-US" sz="4000" b="1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AEFIs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7332663" y="6453188"/>
            <a:ext cx="163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WPRO/EPI/99.01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5292725" y="2276475"/>
            <a:ext cx="3671888" cy="155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th-TH" sz="3200" b="1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 มีปฏิกิริยาเฉพาะที่ผิวหนัง </a:t>
            </a:r>
            <a:br>
              <a:rPr lang="th-TH" sz="3200" b="1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b="1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หรือ มีฝีเกิดขึ้น (อาจเป็นฝี</a:t>
            </a:r>
            <a:br>
              <a:rPr lang="th-TH" sz="3200" b="1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b="1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ไร้เชื้อ หรือ มีไตแข็ง)</a:t>
            </a:r>
            <a:endParaRPr lang="en-US" sz="3200" b="1">
              <a:solidFill>
                <a:srgbClr val="000099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323850" y="5084763"/>
            <a:ext cx="3024188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lvl="1" indent="-182563" eaLnBrk="0" hangingPunct="0">
              <a:lnSpc>
                <a:spcPct val="90000"/>
              </a:lnSpc>
              <a:buFontTx/>
              <a:buChar char="•"/>
            </a:pPr>
            <a:r>
              <a:rPr lang="th-TH" sz="3200" b="1">
                <a:latin typeface="Angsana New" pitchFamily="18" charset="-34"/>
                <a:cs typeface="Angsana New" pitchFamily="18" charset="-34"/>
              </a:rPr>
              <a:t>ฉีดที่สะโพก</a:t>
            </a:r>
            <a:endParaRPr lang="en-US" sz="3200" b="1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5003800" y="4437063"/>
            <a:ext cx="4089400" cy="204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lvl="1" indent="-182563" eaLnBrk="0" hangingPunct="0">
              <a:buFontTx/>
              <a:buChar char="•"/>
            </a:pPr>
            <a:r>
              <a:rPr lang="th-TH" sz="3200" b="1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เกิดไปถูกเส้นประสาทไซอาติค ทำให้มีกล้ามเนื้อขาอัมพาตได้ (หรือในกรณีวัคซีนตับบี จะทำให้ดูดซึมไม่ดี วัคซีนไม่ได้ผล)</a:t>
            </a:r>
            <a:endParaRPr lang="en-US" sz="3200" b="1">
              <a:solidFill>
                <a:srgbClr val="000099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704" name="AutoShape 10"/>
          <p:cNvSpPr>
            <a:spLocks noChangeArrowheads="1"/>
          </p:cNvSpPr>
          <p:nvPr/>
        </p:nvSpPr>
        <p:spPr bwMode="auto">
          <a:xfrm>
            <a:off x="3851275" y="4941888"/>
            <a:ext cx="1108075" cy="863600"/>
          </a:xfrm>
          <a:prstGeom prst="rightArrow">
            <a:avLst>
              <a:gd name="adj1" fmla="val 50000"/>
              <a:gd name="adj2" fmla="val 32077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6800">
              <a:cs typeface="Angsana New" pitchFamily="18" charset="-34"/>
            </a:endParaRPr>
          </a:p>
        </p:txBody>
      </p:sp>
      <p:sp>
        <p:nvSpPr>
          <p:cNvPr id="29705" name="AutoShape 11"/>
          <p:cNvSpPr>
            <a:spLocks noChangeArrowheads="1"/>
          </p:cNvSpPr>
          <p:nvPr/>
        </p:nvSpPr>
        <p:spPr bwMode="auto">
          <a:xfrm>
            <a:off x="4284663" y="2708275"/>
            <a:ext cx="747712" cy="863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6800">
              <a:cs typeface="Angsana New" pitchFamily="18" charset="-34"/>
            </a:endParaRPr>
          </a:p>
        </p:txBody>
      </p:sp>
      <p:sp>
        <p:nvSpPr>
          <p:cNvPr id="29706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0000"/>
              </a:lnSpc>
            </a:pPr>
            <a:r>
              <a:rPr lang="th-TH" b="1">
                <a:latin typeface="Tahoma" pitchFamily="34" charset="0"/>
                <a:cs typeface="Tahoma" pitchFamily="34" charset="0"/>
              </a:rPr>
              <a:t>ความผิดพลาดในการบริหารจัดการที่ทำให้เกิด AEFIs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3"/>
          <p:cNvSpPr txBox="1">
            <a:spLocks noChangeArrowheads="1"/>
          </p:cNvSpPr>
          <p:nvPr/>
        </p:nvSpPr>
        <p:spPr bwMode="auto">
          <a:xfrm>
            <a:off x="250825" y="2205038"/>
            <a:ext cx="3810000" cy="1658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lvl="1" indent="-182563" eaLnBrk="0" hangingPunct="0">
              <a:lnSpc>
                <a:spcPct val="90000"/>
              </a:lnSpc>
              <a:buFontTx/>
              <a:buChar char="•"/>
            </a:pPr>
            <a:r>
              <a:rPr lang="th-TH" sz="3800" b="1">
                <a:latin typeface="Angsana New" pitchFamily="18" charset="-34"/>
                <a:cs typeface="Angsana New" pitchFamily="18" charset="-34"/>
              </a:rPr>
              <a:t>การเก็บรักษาและการส่งต่อวัคซีนไม่ถูกต้อง </a:t>
            </a:r>
            <a:r>
              <a:rPr lang="en-US" sz="3800" b="1">
                <a:latin typeface="Angsana New" pitchFamily="18" charset="-34"/>
                <a:cs typeface="Angsana New" pitchFamily="18" charset="-34"/>
              </a:rPr>
              <a:t>(Cold Chain)</a:t>
            </a:r>
          </a:p>
        </p:txBody>
      </p:sp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250825" y="1125538"/>
            <a:ext cx="3810000" cy="73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4000" b="1">
                <a:latin typeface="Angsana New" pitchFamily="18" charset="-34"/>
                <a:cs typeface="Angsana New" pitchFamily="18" charset="-34"/>
              </a:rPr>
              <a:t>ความผิดพลาด</a:t>
            </a:r>
            <a:endParaRPr lang="en-US" sz="4000" b="1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5051425" y="1125538"/>
            <a:ext cx="3810000" cy="739775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4000" b="1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ปฏิกิริยา </a:t>
            </a:r>
            <a:r>
              <a:rPr lang="en-US" sz="4000" b="1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AEFIs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7477125" y="6453188"/>
            <a:ext cx="163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WPRO/EPI/99.01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054600" y="2003425"/>
            <a:ext cx="4089400" cy="288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lvl="1" indent="-182563" eaLnBrk="0" hangingPunct="0">
              <a:lnSpc>
                <a:spcPct val="90000"/>
              </a:lnSpc>
              <a:buFontTx/>
              <a:buChar char="•"/>
            </a:pPr>
            <a:r>
              <a:rPr lang="th-TH" sz="3400" b="1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มีปฏิกิริยาเฉพาะที่มากขึ้น เนื่องจากวัคซีน (ที่ห้ามแช่แข็ง)แข็งตัว ทำให้ตกตะกอน</a:t>
            </a:r>
          </a:p>
          <a:p>
            <a:pPr marL="363538" lvl="1" indent="-182563" eaLnBrk="0" hangingPunct="0">
              <a:lnSpc>
                <a:spcPct val="90000"/>
              </a:lnSpc>
              <a:buFontTx/>
              <a:buChar char="•"/>
            </a:pPr>
            <a:r>
              <a:rPr lang="th-TH" sz="3400" b="1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วัคซีนที่แช่แข็ง จะทำให้วัคซีนเสื่อมคุณภาพ (การสร้างภูมิคุ้มกันได้ไม่ดี)</a:t>
            </a:r>
            <a:endParaRPr lang="en-US" sz="3400" b="1">
              <a:solidFill>
                <a:srgbClr val="000099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250825" y="4795838"/>
            <a:ext cx="3810000" cy="1136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lvl="1" indent="-182563" eaLnBrk="0" hangingPunct="0">
              <a:lnSpc>
                <a:spcPct val="90000"/>
              </a:lnSpc>
              <a:buFontTx/>
              <a:buChar char="•"/>
            </a:pPr>
            <a:r>
              <a:rPr lang="th-TH" sz="3800" b="1">
                <a:latin typeface="Angsana New" pitchFamily="18" charset="-34"/>
                <a:cs typeface="Angsana New" pitchFamily="18" charset="-34"/>
              </a:rPr>
              <a:t>ไม่ปฏิบัติตามข้อห้ามใช้... </a:t>
            </a:r>
            <a:r>
              <a:rPr lang="en-US" sz="3800" b="1">
                <a:latin typeface="Angsana New" pitchFamily="18" charset="-34"/>
                <a:cs typeface="Angsana New" pitchFamily="18" charset="-34"/>
              </a:rPr>
              <a:t>(Contraindication)</a:t>
            </a:r>
            <a:r>
              <a:rPr lang="th-TH" sz="3800" b="1">
                <a:latin typeface="Angsana New" pitchFamily="18" charset="-34"/>
                <a:cs typeface="Angsana New" pitchFamily="18" charset="-34"/>
              </a:rPr>
              <a:t> </a:t>
            </a:r>
            <a:endParaRPr lang="en-US" sz="3800" b="1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5054600" y="5149850"/>
            <a:ext cx="3810000" cy="1136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lvl="1" indent="-182563" eaLnBrk="0" hangingPunct="0">
              <a:lnSpc>
                <a:spcPct val="90000"/>
              </a:lnSpc>
              <a:buFontTx/>
              <a:buChar char="•"/>
            </a:pPr>
            <a:r>
              <a:rPr lang="th-TH" sz="3800" b="1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ทำให้เกิดอาการ </a:t>
            </a:r>
            <a:r>
              <a:rPr lang="en-US" sz="3800" b="1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AEFIs </a:t>
            </a:r>
            <a:r>
              <a:rPr lang="th-TH" sz="3800" b="1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ที่ควรจะหลีกเลี่ยงได้</a:t>
            </a:r>
            <a:endParaRPr lang="en-US" sz="3800" b="1">
              <a:solidFill>
                <a:srgbClr val="000099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752" name="AutoShape 10"/>
          <p:cNvSpPr>
            <a:spLocks noChangeArrowheads="1"/>
          </p:cNvSpPr>
          <p:nvPr/>
        </p:nvSpPr>
        <p:spPr bwMode="auto">
          <a:xfrm>
            <a:off x="4270375" y="5013325"/>
            <a:ext cx="747713" cy="863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6800">
              <a:cs typeface="Angsana New" pitchFamily="18" charset="-34"/>
            </a:endParaRPr>
          </a:p>
        </p:txBody>
      </p:sp>
      <p:sp>
        <p:nvSpPr>
          <p:cNvPr id="31753" name="AutoShape 11"/>
          <p:cNvSpPr>
            <a:spLocks noChangeArrowheads="1"/>
          </p:cNvSpPr>
          <p:nvPr/>
        </p:nvSpPr>
        <p:spPr bwMode="auto">
          <a:xfrm>
            <a:off x="4276725" y="2505075"/>
            <a:ext cx="747713" cy="9953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6800">
              <a:cs typeface="Angsana New" pitchFamily="18" charset="-34"/>
            </a:endParaRPr>
          </a:p>
        </p:txBody>
      </p:sp>
      <p:sp>
        <p:nvSpPr>
          <p:cNvPr id="31754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0000"/>
              </a:lnSpc>
            </a:pPr>
            <a:r>
              <a:rPr lang="th-TH" b="1">
                <a:latin typeface="Tahoma" pitchFamily="34" charset="0"/>
                <a:cs typeface="Tahoma" pitchFamily="34" charset="0"/>
              </a:rPr>
              <a:t>ความผิดพลาดในการบริหารจัดการที่ทำให้เกิด AEFIs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3135313" y="3213100"/>
            <a:ext cx="56848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8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ngsana New" pitchFamily="18" charset="-34"/>
              </a:rPr>
              <a:t>Thank you</a:t>
            </a:r>
            <a:endParaRPr lang="th-TH" sz="8000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ngsana New" pitchFamily="18" charset="-34"/>
            </a:endParaRPr>
          </a:p>
        </p:txBody>
      </p:sp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688" y="1268413"/>
            <a:ext cx="26908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pPr eaLnBrk="1" hangingPunct="1"/>
            <a:r>
              <a:rPr lang="th-TH" b="1" smtClean="0">
                <a:latin typeface="Tahoma" pitchFamily="34" charset="0"/>
                <a:cs typeface="Tahoma" pitchFamily="34" charset="0"/>
              </a:rPr>
              <a:t>คุณลักษณะ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lang="th-TH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เป็นวัคซีนชนิดแขวนลอย </a:t>
            </a:r>
            <a:r>
              <a:rPr lang="en-US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(Suspension) </a:t>
            </a:r>
            <a:r>
              <a:rPr lang="th-TH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สีเทาออกขาว</a:t>
            </a:r>
          </a:p>
          <a:p>
            <a:pPr eaLnBrk="1" hangingPunct="1">
              <a:buFont typeface="Wingdings" pitchFamily="2" charset="2"/>
              <a:buChar char="l"/>
            </a:pPr>
            <a:endParaRPr lang="th-TH" sz="1200" b="1" smtClean="0"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l"/>
            </a:pPr>
            <a:r>
              <a:rPr lang="th-TH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ผลิตจาก </a:t>
            </a:r>
            <a:r>
              <a:rPr lang="en-US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Purified Diphtheria Toxoid </a:t>
            </a:r>
            <a:r>
              <a:rPr lang="th-TH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และ </a:t>
            </a:r>
            <a:r>
              <a:rPr lang="en-US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Purified Tetanus Toxoid </a:t>
            </a:r>
          </a:p>
          <a:p>
            <a:pPr eaLnBrk="1" hangingPunct="1">
              <a:buFont typeface="Wingdings" pitchFamily="2" charset="2"/>
              <a:buChar char="l"/>
            </a:pPr>
            <a:endParaRPr lang="en-US" sz="1200" b="1" smtClean="0"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l"/>
            </a:pPr>
            <a:r>
              <a:rPr lang="th-TH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มีสารดูดซับวัคซีน </a:t>
            </a:r>
            <a:r>
              <a:rPr lang="en-US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: </a:t>
            </a:r>
            <a:r>
              <a:rPr lang="th-TH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Aluminium Phosphate</a:t>
            </a:r>
          </a:p>
          <a:p>
            <a:pPr eaLnBrk="1" hangingPunct="1">
              <a:buFont typeface="Wingdings" pitchFamily="2" charset="2"/>
              <a:buChar char="l"/>
            </a:pPr>
            <a:endParaRPr lang="en-US" sz="1200" b="1" smtClean="0"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l"/>
            </a:pPr>
            <a:r>
              <a:rPr lang="th-TH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มีวัตถุกันเสียเป็น </a:t>
            </a:r>
            <a:r>
              <a:rPr lang="en-US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Thimerosal</a:t>
            </a:r>
            <a:endParaRPr lang="th-TH" sz="2400" b="1" smtClean="0"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l"/>
            </a:pPr>
            <a:endParaRPr lang="th-TH" sz="1200" b="1" smtClean="0"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l"/>
            </a:pPr>
            <a:r>
              <a:rPr lang="th-TH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ไม่มี </a:t>
            </a:r>
            <a:r>
              <a:rPr lang="en-US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horse serum protein</a:t>
            </a:r>
            <a:endParaRPr lang="th-TH" sz="2400" b="1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4149725"/>
            <a:ext cx="16478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114800"/>
            <a:ext cx="143986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 smtClean="0">
                <a:latin typeface="Tahoma" pitchFamily="34" charset="0"/>
                <a:cs typeface="Tahoma" pitchFamily="34" charset="0"/>
              </a:rPr>
              <a:t>ความแรงของวัคซีน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95288" y="1600200"/>
            <a:ext cx="8462962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lang="th-TH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ในวัคซีน  </a:t>
            </a:r>
            <a:r>
              <a:rPr lang="th-TH" sz="24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1 โด๊ส </a:t>
            </a:r>
            <a:r>
              <a:rPr lang="th-TH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ขนาด 0.5  </a:t>
            </a:r>
            <a:r>
              <a:rPr lang="en-US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ml </a:t>
            </a:r>
            <a:r>
              <a:rPr lang="th-TH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ประกอบด้วย</a:t>
            </a:r>
          </a:p>
          <a:p>
            <a:pPr eaLnBrk="1" hangingPunct="1">
              <a:buFont typeface="Wingdings" pitchFamily="2" charset="2"/>
              <a:buChar char="l"/>
            </a:pPr>
            <a:endParaRPr lang="th-TH" sz="1200" b="1" smtClean="0"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l"/>
            </a:pPr>
            <a:r>
              <a:rPr lang="en-US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Diphtheria Toxoid </a:t>
            </a:r>
            <a:r>
              <a:rPr lang="en-US" sz="24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(d)</a:t>
            </a:r>
            <a:r>
              <a:rPr lang="en-US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400" b="1" u="sng" smtClean="0">
                <a:latin typeface="Tahoma" pitchFamily="34" charset="0"/>
                <a:cs typeface="Tahoma" pitchFamily="34" charset="0"/>
                <a:sym typeface="Wingdings" pitchFamily="2" charset="2"/>
              </a:rPr>
              <a:t>&lt;</a:t>
            </a:r>
            <a:r>
              <a:rPr lang="en-US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 5 Lf </a:t>
            </a:r>
            <a:r>
              <a:rPr lang="en-US" sz="24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(</a:t>
            </a:r>
            <a:r>
              <a:rPr lang="en-US" sz="2400" b="1" u="sng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&gt;</a:t>
            </a:r>
            <a:r>
              <a:rPr lang="en-US" sz="24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2 IU)</a:t>
            </a:r>
            <a:r>
              <a:rPr lang="en-US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; </a:t>
            </a:r>
            <a:r>
              <a:rPr lang="en-US" sz="2400" b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(D) </a:t>
            </a:r>
            <a:r>
              <a:rPr lang="en-US" sz="2400" b="1" u="sng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&gt;</a:t>
            </a:r>
            <a:r>
              <a:rPr lang="en-US" sz="2400" b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30 IU) </a:t>
            </a:r>
          </a:p>
          <a:p>
            <a:pPr eaLnBrk="1" hangingPunct="1">
              <a:buFont typeface="Wingdings" pitchFamily="2" charset="2"/>
              <a:buChar char="l"/>
            </a:pPr>
            <a:endParaRPr lang="en-US" sz="1200" b="1" smtClean="0"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l"/>
            </a:pPr>
            <a:r>
              <a:rPr lang="en-US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Tetanus Toxoid </a:t>
            </a:r>
            <a:r>
              <a:rPr lang="en-US" sz="24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(T)</a:t>
            </a:r>
            <a:r>
              <a:rPr lang="en-US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   </a:t>
            </a:r>
            <a:r>
              <a:rPr lang="en-US" sz="2400" b="1" u="sng" smtClean="0">
                <a:latin typeface="Tahoma" pitchFamily="34" charset="0"/>
                <a:cs typeface="Tahoma" pitchFamily="34" charset="0"/>
                <a:sym typeface="Wingdings" pitchFamily="2" charset="2"/>
              </a:rPr>
              <a:t>&gt;</a:t>
            </a:r>
            <a:r>
              <a:rPr lang="en-US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 5 Lf </a:t>
            </a:r>
            <a:r>
              <a:rPr lang="en-US" sz="24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(</a:t>
            </a:r>
            <a:r>
              <a:rPr lang="en-US" sz="2400" b="1" u="sng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&gt;</a:t>
            </a:r>
            <a:r>
              <a:rPr lang="en-US" sz="24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40 IU) </a:t>
            </a:r>
            <a:endParaRPr lang="en-US" sz="2400" b="1" u="sng" smtClean="0"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l"/>
            </a:pPr>
            <a:endParaRPr lang="en-US" sz="1200" b="1" smtClean="0"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l"/>
            </a:pPr>
            <a:r>
              <a:rPr lang="en-US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Aluminium Phosphate (Adsorbed)   </a:t>
            </a:r>
            <a:r>
              <a:rPr lang="en-US" sz="2400" b="1" u="sng" smtClean="0">
                <a:latin typeface="Tahoma" pitchFamily="34" charset="0"/>
                <a:cs typeface="Tahoma" pitchFamily="34" charset="0"/>
                <a:sym typeface="Wingdings" pitchFamily="2" charset="2"/>
              </a:rPr>
              <a:t>&lt;</a:t>
            </a:r>
            <a:r>
              <a:rPr lang="en-US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 1.25 mg</a:t>
            </a:r>
          </a:p>
          <a:p>
            <a:pPr eaLnBrk="1" hangingPunct="1">
              <a:buFont typeface="Wingdings" pitchFamily="2" charset="2"/>
              <a:buChar char="l"/>
            </a:pPr>
            <a:endParaRPr lang="en-US" sz="1200" b="1" smtClean="0"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l"/>
            </a:pPr>
            <a:r>
              <a:rPr lang="en-US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Thimerosal</a:t>
            </a:r>
            <a:r>
              <a:rPr lang="th-TH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 0.01</a:t>
            </a:r>
            <a:r>
              <a:rPr lang="en-US" sz="24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%</a:t>
            </a:r>
            <a:endParaRPr lang="th-TH" sz="2400" b="1" smtClean="0"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l"/>
            </a:pPr>
            <a:endParaRPr lang="th-TH" sz="2400" b="1" smtClean="0">
              <a:latin typeface="Tahoma" pitchFamily="34" charset="0"/>
              <a:cs typeface="Tahoma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th-TH" b="1" smtClean="0">
                <a:latin typeface="Tahoma" pitchFamily="34" charset="0"/>
                <a:cs typeface="Tahoma" pitchFamily="34" charset="0"/>
              </a:rPr>
              <a:t>ขนาดบรรจุและการเก็บวัคซีน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latin typeface="Tahoma" pitchFamily="34" charset="0"/>
                <a:cs typeface="Tahoma" pitchFamily="34" charset="0"/>
              </a:rPr>
              <a:t>Multiple dose</a:t>
            </a:r>
          </a:p>
          <a:p>
            <a:pPr eaLnBrk="1" hangingPunct="1"/>
            <a:endParaRPr lang="en-US" sz="12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2800" b="1" smtClean="0">
                <a:latin typeface="Tahoma" pitchFamily="34" charset="0"/>
                <a:cs typeface="Tahoma" pitchFamily="34" charset="0"/>
              </a:rPr>
              <a:t>1 </a:t>
            </a:r>
            <a:r>
              <a:rPr lang="th-TH" sz="2800" b="1" smtClean="0">
                <a:latin typeface="Tahoma" pitchFamily="34" charset="0"/>
                <a:cs typeface="Tahoma" pitchFamily="34" charset="0"/>
              </a:rPr>
              <a:t>ขวด, บรรจุ </a:t>
            </a:r>
            <a:r>
              <a:rPr lang="en-US" sz="2800" b="1" smtClean="0">
                <a:latin typeface="Tahoma" pitchFamily="34" charset="0"/>
                <a:cs typeface="Tahoma" pitchFamily="34" charset="0"/>
              </a:rPr>
              <a:t>10 </a:t>
            </a:r>
            <a:r>
              <a:rPr lang="th-TH" sz="2800" b="1" smtClean="0">
                <a:latin typeface="Tahoma" pitchFamily="34" charset="0"/>
                <a:cs typeface="Tahoma" pitchFamily="34" charset="0"/>
              </a:rPr>
              <a:t>โด๊ส</a:t>
            </a:r>
            <a:r>
              <a:rPr lang="en-US" sz="2800" b="1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/>
            <a:endParaRPr lang="en-US" sz="12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th-TH" sz="2800" b="1" smtClean="0">
                <a:latin typeface="Tahoma" pitchFamily="34" charset="0"/>
                <a:cs typeface="Tahoma" pitchFamily="34" charset="0"/>
              </a:rPr>
              <a:t>เก็บที่อุณหภูมิ +2 ถึง +8 องศาเซลเซียส</a:t>
            </a:r>
          </a:p>
          <a:p>
            <a:pPr eaLnBrk="1" hangingPunct="1"/>
            <a:endParaRPr lang="th-TH" sz="1200" b="1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th-TH" sz="2800" b="1" smtClean="0">
                <a:latin typeface="Tahoma" pitchFamily="34" charset="0"/>
                <a:cs typeface="Tahoma" pitchFamily="34" charset="0"/>
              </a:rPr>
              <a:t>เป็นวัคซีนที่ไวต่อความเย็น </a:t>
            </a:r>
            <a:r>
              <a:rPr lang="th-TH" sz="2800" b="1" u="sng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ห้ามแช่แข็ง</a:t>
            </a:r>
            <a:r>
              <a:rPr lang="en-US" sz="2800" b="1" u="sng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!!!</a:t>
            </a:r>
            <a:endParaRPr lang="th-TH" sz="2800" b="1" u="sng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56"/>
          <p:cNvGrpSpPr>
            <a:grpSpLocks/>
          </p:cNvGrpSpPr>
          <p:nvPr/>
        </p:nvGrpSpPr>
        <p:grpSpPr bwMode="auto">
          <a:xfrm>
            <a:off x="4211638" y="3141663"/>
            <a:ext cx="4537075" cy="3173412"/>
            <a:chOff x="2000232" y="1928802"/>
            <a:chExt cx="5715040" cy="4170362"/>
          </a:xfrm>
        </p:grpSpPr>
        <p:grpSp>
          <p:nvGrpSpPr>
            <p:cNvPr id="19461" name="Group 53"/>
            <p:cNvGrpSpPr>
              <a:grpSpLocks/>
            </p:cNvGrpSpPr>
            <p:nvPr/>
          </p:nvGrpSpPr>
          <p:grpSpPr bwMode="auto">
            <a:xfrm>
              <a:off x="2000232" y="1928802"/>
              <a:ext cx="5715040" cy="4170362"/>
              <a:chOff x="2071670" y="1928802"/>
              <a:chExt cx="5715040" cy="4170362"/>
            </a:xfrm>
          </p:grpSpPr>
          <p:grpSp>
            <p:nvGrpSpPr>
              <p:cNvPr id="19463" name="Group 38"/>
              <p:cNvGrpSpPr>
                <a:grpSpLocks/>
              </p:cNvGrpSpPr>
              <p:nvPr/>
            </p:nvGrpSpPr>
            <p:grpSpPr bwMode="auto">
              <a:xfrm>
                <a:off x="2071710" y="1928802"/>
                <a:ext cx="5715000" cy="4170362"/>
                <a:chOff x="1928794" y="1857364"/>
                <a:chExt cx="5715000" cy="4170362"/>
              </a:xfrm>
            </p:grpSpPr>
            <p:pic>
              <p:nvPicPr>
                <p:cNvPr id="19468" name="Picture 1" descr="C:\Documents and Settings\user\Desktop\รูปepi\injectiontechnique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928794" y="1857364"/>
                  <a:ext cx="5715000" cy="41703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928754" y="3714104"/>
                  <a:ext cx="927844" cy="285812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470" name="Group 37"/>
                <p:cNvGrpSpPr>
                  <a:grpSpLocks/>
                </p:cNvGrpSpPr>
                <p:nvPr/>
              </p:nvGrpSpPr>
              <p:grpSpPr bwMode="auto">
                <a:xfrm>
                  <a:off x="3214678" y="1928802"/>
                  <a:ext cx="3071834" cy="4071966"/>
                  <a:chOff x="3214678" y="1928802"/>
                  <a:chExt cx="3071834" cy="4071966"/>
                </a:xfrm>
              </p:grpSpPr>
              <p:cxnSp>
                <p:nvCxnSpPr>
                  <p:cNvPr id="14" name="Straight Connector 13"/>
                  <p:cNvCxnSpPr/>
                  <p:nvPr/>
                </p:nvCxnSpPr>
                <p:spPr>
                  <a:xfrm rot="5400000">
                    <a:off x="4893340" y="4821890"/>
                    <a:ext cx="2357434" cy="0"/>
                  </a:xfrm>
                  <a:prstGeom prst="line">
                    <a:avLst/>
                  </a:prstGeom>
                  <a:ln w="57150"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 rot="5400000">
                    <a:off x="4893340" y="4821890"/>
                    <a:ext cx="235743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rot="16200000" flipH="1">
                    <a:off x="3214218" y="2571173"/>
                    <a:ext cx="786506" cy="785869"/>
                  </a:xfrm>
                  <a:prstGeom prst="line">
                    <a:avLst/>
                  </a:prstGeom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rot="5400000">
                    <a:off x="5179027" y="2607362"/>
                    <a:ext cx="1358132" cy="0"/>
                  </a:xfrm>
                  <a:prstGeom prst="line">
                    <a:avLst/>
                  </a:prstGeom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rot="5400000">
                    <a:off x="5643464" y="2570853"/>
                    <a:ext cx="1285114" cy="0"/>
                  </a:xfrm>
                  <a:prstGeom prst="line">
                    <a:avLst/>
                  </a:prstGeom>
                  <a:ln w="76200"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rot="5400000">
                    <a:off x="5143548" y="2570853"/>
                    <a:ext cx="1285114" cy="0"/>
                  </a:xfrm>
                  <a:prstGeom prst="line">
                    <a:avLst/>
                  </a:prstGeom>
                  <a:ln w="762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rot="16200000" flipH="1">
                    <a:off x="3213690" y="2642632"/>
                    <a:ext cx="715574" cy="713881"/>
                  </a:xfrm>
                  <a:prstGeom prst="line">
                    <a:avLst/>
                  </a:prstGeom>
                  <a:ln w="762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" name="Straight Connector 32"/>
                <p:cNvCxnSpPr/>
                <p:nvPr/>
              </p:nvCxnSpPr>
              <p:spPr>
                <a:xfrm rot="16200000" flipH="1">
                  <a:off x="3572158" y="2214427"/>
                  <a:ext cx="786507" cy="785867"/>
                </a:xfrm>
                <a:prstGeom prst="line">
                  <a:avLst/>
                </a:prstGeom>
                <a:ln w="762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Straight Connector 40"/>
              <p:cNvCxnSpPr/>
              <p:nvPr/>
            </p:nvCxnSpPr>
            <p:spPr>
              <a:xfrm>
                <a:off x="2071670" y="3858559"/>
                <a:ext cx="857855" cy="212795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213646" y="3357865"/>
                <a:ext cx="857857" cy="285813"/>
              </a:xfrm>
              <a:prstGeom prst="line">
                <a:avLst/>
              </a:prstGeom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213646" y="3357865"/>
                <a:ext cx="857857" cy="285813"/>
              </a:xfrm>
              <a:prstGeom prst="line">
                <a:avLst/>
              </a:prstGeom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071670" y="3785542"/>
                <a:ext cx="785867" cy="285812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Connector 55"/>
            <p:cNvCxnSpPr/>
            <p:nvPr/>
          </p:nvCxnSpPr>
          <p:spPr>
            <a:xfrm>
              <a:off x="2142208" y="3286933"/>
              <a:ext cx="857857" cy="2858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th-TH" b="1" smtClean="0">
                <a:latin typeface="Tahoma" pitchFamily="34" charset="0"/>
                <a:cs typeface="Tahoma" pitchFamily="34" charset="0"/>
              </a:rPr>
              <a:t>การให้วัคซีน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h-TH" sz="2800" b="1" smtClean="0">
                <a:latin typeface="Tahoma" pitchFamily="34" charset="0"/>
                <a:cs typeface="Tahoma" pitchFamily="34" charset="0"/>
              </a:rPr>
              <a:t>ผู้มีอายุมากกว่า 7 ปี ขึ้นไป รวมทั้งหญิงตั้งครรภ์</a:t>
            </a:r>
          </a:p>
          <a:p>
            <a:pPr eaLnBrk="1" hangingPunct="1"/>
            <a:endParaRPr lang="th-TH" sz="1200" b="1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SzPct val="150000"/>
              <a:buFont typeface="Arial" charset="0"/>
              <a:buBlip>
                <a:blip r:embed="rId3"/>
              </a:buBlip>
            </a:pPr>
            <a:r>
              <a:rPr lang="th-TH" sz="2800" b="1" smtClean="0">
                <a:latin typeface="Tahoma" pitchFamily="34" charset="0"/>
                <a:cs typeface="Tahoma" pitchFamily="34" charset="0"/>
              </a:rPr>
              <a:t>ขนาดที่ฉีดครั้งละ 0.5 </a:t>
            </a:r>
            <a:r>
              <a:rPr lang="en-US" sz="2800" b="1" smtClean="0">
                <a:latin typeface="Tahoma" pitchFamily="34" charset="0"/>
                <a:cs typeface="Tahoma" pitchFamily="34" charset="0"/>
              </a:rPr>
              <a:t>ml  </a:t>
            </a:r>
          </a:p>
          <a:p>
            <a:pPr eaLnBrk="1" hangingPunct="1">
              <a:buSzPct val="150000"/>
              <a:buFont typeface="Arial" charset="0"/>
              <a:buBlip>
                <a:blip r:embed="rId3"/>
              </a:buBlip>
            </a:pPr>
            <a:endParaRPr lang="en-US" sz="1200" b="1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SzPct val="150000"/>
              <a:buFont typeface="Arial" charset="0"/>
              <a:buBlip>
                <a:blip r:embed="rId3"/>
              </a:buBlip>
            </a:pPr>
            <a:r>
              <a:rPr lang="th-TH" sz="2800" b="1" smtClean="0">
                <a:latin typeface="Tahoma" pitchFamily="34" charset="0"/>
                <a:cs typeface="Tahoma" pitchFamily="34" charset="0"/>
              </a:rPr>
              <a:t>ฉีดเข้ากล้ามเนื้อ </a:t>
            </a:r>
            <a:r>
              <a:rPr lang="en-US" sz="2800" b="1" smtClean="0">
                <a:latin typeface="Tahoma" pitchFamily="34" charset="0"/>
                <a:cs typeface="Tahoma" pitchFamily="34" charset="0"/>
              </a:rPr>
              <a:t>(IM)</a:t>
            </a:r>
            <a:endParaRPr lang="th-TH" sz="2800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5600" y="2492375"/>
            <a:ext cx="3313113" cy="701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2000" b="1">
                <a:latin typeface="Arial" pitchFamily="34" charset="0"/>
                <a:cs typeface="Arial" pitchFamily="34" charset="0"/>
              </a:rPr>
              <a:t>ฉีดเข้ากล้ามเนื้อ 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: dT, DTP,  HB, DTP-HB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th-TH" b="1" smtClean="0">
                <a:latin typeface="Tahoma" pitchFamily="34" charset="0"/>
                <a:cs typeface="Tahoma" pitchFamily="34" charset="0"/>
              </a:rPr>
              <a:t>ภูมิคุ้มกันที่เกิดขึ้น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19113" y="1268413"/>
            <a:ext cx="8229600" cy="4852987"/>
          </a:xfrm>
        </p:spPr>
        <p:txBody>
          <a:bodyPr/>
          <a:lstStyle/>
          <a:p>
            <a:pPr eaLnBrk="1" hangingPunct="1"/>
            <a:r>
              <a:rPr lang="th-TH" sz="2600" b="1" smtClean="0">
                <a:latin typeface="Tahoma" pitchFamily="34" charset="0"/>
                <a:cs typeface="Tahoma" pitchFamily="34" charset="0"/>
              </a:rPr>
              <a:t>ภูมิคุ้มกันเริ่มเกิด </a:t>
            </a:r>
            <a:r>
              <a:rPr lang="th-TH" sz="2600" b="1" smtClean="0">
                <a:latin typeface="Vrinda" pitchFamily="2" charset="0"/>
                <a:cs typeface="Tahoma" pitchFamily="34" charset="0"/>
              </a:rPr>
              <a:t>~1-</a:t>
            </a:r>
            <a:r>
              <a:rPr lang="th-TH" sz="2600" b="1" smtClean="0">
                <a:latin typeface="Tahoma" pitchFamily="34" charset="0"/>
                <a:cs typeface="Tahoma" pitchFamily="34" charset="0"/>
              </a:rPr>
              <a:t>2 สัปดาห์ หลังฉีดโด๊สแรก</a:t>
            </a:r>
          </a:p>
          <a:p>
            <a:pPr eaLnBrk="1" hangingPunct="1"/>
            <a:endParaRPr lang="th-TH" sz="12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th-TH" sz="2600" b="1" smtClean="0">
                <a:latin typeface="Tahoma" pitchFamily="34" charset="0"/>
                <a:cs typeface="Tahoma" pitchFamily="34" charset="0"/>
              </a:rPr>
              <a:t>ในผู้ใหญ่ที่ได้รับวัคซีนบาดทะยัก 2 เข็ม ห่างกันอย่างน้อย 1 เดือน </a:t>
            </a:r>
            <a:r>
              <a:rPr lang="th-TH" sz="2600" b="1" smtClean="0">
                <a:latin typeface="Vrinda" pitchFamily="2" charset="0"/>
                <a:cs typeface="Tahoma" pitchFamily="34" charset="0"/>
              </a:rPr>
              <a:t>~80</a:t>
            </a:r>
            <a:r>
              <a:rPr lang="en-US" sz="2600" b="1" smtClean="0">
                <a:latin typeface="Vrinda" pitchFamily="2" charset="0"/>
                <a:cs typeface="Tahoma" pitchFamily="34" charset="0"/>
              </a:rPr>
              <a:t>% </a:t>
            </a:r>
            <a:r>
              <a:rPr lang="th-TH" sz="2600" b="1" smtClean="0">
                <a:latin typeface="Vrinda" pitchFamily="2" charset="0"/>
                <a:cs typeface="Tahoma" pitchFamily="34" charset="0"/>
              </a:rPr>
              <a:t>ของผู้รับวัคซีนจะมีภูมิต้านทานโรคสูงเพียงพอต่อการป้องกันโรค และคงสูงได้นานไม่น้อยกว่า 3 ปี</a:t>
            </a:r>
          </a:p>
          <a:p>
            <a:pPr eaLnBrk="1" hangingPunct="1"/>
            <a:endParaRPr lang="th-TH" sz="1200" b="1" smtClean="0">
              <a:latin typeface="Vrinda" pitchFamily="2" charset="0"/>
              <a:cs typeface="Tahoma" pitchFamily="34" charset="0"/>
            </a:endParaRPr>
          </a:p>
          <a:p>
            <a:pPr eaLnBrk="1" hangingPunct="1"/>
            <a:r>
              <a:rPr lang="th-TH" sz="2600" b="1" smtClean="0">
                <a:latin typeface="Vrinda" pitchFamily="2" charset="0"/>
                <a:cs typeface="Tahoma" pitchFamily="34" charset="0"/>
              </a:rPr>
              <a:t>หากได้เข็ม 3 ห่างจากเข็ม 2 อย่างน้อย 6 เดือน พบว่า ~95</a:t>
            </a:r>
            <a:r>
              <a:rPr lang="en-US" sz="2600" b="1" smtClean="0">
                <a:latin typeface="Vrinda" pitchFamily="2" charset="0"/>
                <a:cs typeface="Tahoma" pitchFamily="34" charset="0"/>
              </a:rPr>
              <a:t>% </a:t>
            </a:r>
            <a:r>
              <a:rPr lang="th-TH" sz="2600" b="1" smtClean="0">
                <a:latin typeface="Vrinda" pitchFamily="2" charset="0"/>
                <a:cs typeface="Tahoma" pitchFamily="34" charset="0"/>
              </a:rPr>
              <a:t>ของผู้ได้รับวัคซีนจะมีภูมิต้านทานโรคสูงเกินกว่าระดับที่ป้องกันโรคได้ และคงอยู่ได้นานไม่น้อยกว่า 5-10 ปี</a:t>
            </a:r>
            <a:endParaRPr lang="th-TH" sz="2600" b="1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h-TH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“หลักการของให้วัคซีนหลายครั้ง”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96975"/>
            <a:ext cx="8532813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ChangeArrowheads="1"/>
          </p:cNvSpPr>
          <p:nvPr/>
        </p:nvSpPr>
        <p:spPr bwMode="auto">
          <a:xfrm>
            <a:off x="-1588" y="2636838"/>
            <a:ext cx="9144001" cy="5746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th-TH" b="1" smtClean="0">
                <a:latin typeface="Tahoma" pitchFamily="34" charset="0"/>
                <a:cs typeface="Tahoma" pitchFamily="34" charset="0"/>
              </a:rPr>
              <a:t>ข้อห้ามและข้อควรระวัง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351837" cy="5113337"/>
          </a:xfrm>
        </p:spPr>
        <p:txBody>
          <a:bodyPr/>
          <a:lstStyle/>
          <a:p>
            <a:pPr eaLnBrk="1" hangingPunct="1"/>
            <a:r>
              <a:rPr lang="th-TH" sz="26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ผู้ที่มีประวัติ </a:t>
            </a:r>
            <a:r>
              <a:rPr lang="en-US" sz="26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Anaphylaxis </a:t>
            </a:r>
            <a:r>
              <a:rPr lang="th-TH" sz="26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จากการให้วัคซีนนี้ครั้งก่อน</a:t>
            </a:r>
          </a:p>
          <a:p>
            <a:pPr eaLnBrk="1" hangingPunct="1"/>
            <a:endParaRPr lang="th-TH" sz="1200" b="1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th-TH" sz="26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ผู้ที่มีความผิดปกติทางระบบประสาท </a:t>
            </a:r>
            <a:r>
              <a:rPr lang="en-US" sz="26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(GBS)</a:t>
            </a:r>
            <a:endParaRPr lang="th-TH" sz="2600" b="1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sz="12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th-TH" sz="2600" b="1" smtClean="0">
                <a:latin typeface="Tahoma" pitchFamily="34" charset="0"/>
                <a:cs typeface="Tahoma" pitchFamily="34" charset="0"/>
              </a:rPr>
              <a:t>ควรเลื่อนการให้วัคซีนไปก่อน ในผู้ที่มีอาการไข้รุนแรง</a:t>
            </a:r>
          </a:p>
          <a:p>
            <a:pPr eaLnBrk="1" hangingPunct="1"/>
            <a:endParaRPr lang="th-TH" sz="12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th-TH" sz="2600" b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สามารถให้วัคซีนนี้ได้ในกลุ่ม </a:t>
            </a:r>
            <a:r>
              <a:rPr lang="en-US" sz="2600" b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:- </a:t>
            </a:r>
          </a:p>
          <a:p>
            <a:pPr lvl="1" eaLnBrk="1" hangingPunct="1">
              <a:lnSpc>
                <a:spcPct val="110000"/>
              </a:lnSpc>
            </a:pPr>
            <a:r>
              <a:rPr lang="th-TH" sz="2200" b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ผู้ติดเชื้อ </a:t>
            </a:r>
            <a:r>
              <a:rPr lang="en-US" sz="2200" b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HIV</a:t>
            </a:r>
            <a:endParaRPr lang="th-TH" sz="2200" b="1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th-TH" sz="2200" b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ผู้ได้รับยาต้านมะเร็ง หรือยากดภูมิคุ้มกัน </a:t>
            </a:r>
          </a:p>
          <a:p>
            <a:pPr lvl="1" eaLnBrk="1" hangingPunct="1">
              <a:lnSpc>
                <a:spcPct val="110000"/>
              </a:lnSpc>
            </a:pPr>
            <a:r>
              <a:rPr lang="th-TH" sz="2200" b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ผู้ที่มีภาวะภูมิต้านทานโรคต่ำ หรือ ภูมิคุ้มกันบกพร่องอื่นๆ เช่น ผู้ป่วยที่มีภูมิคุ้มกันบกพร่องแต่กำเนิด  ผู้ป่วยตัดม้าม ผู้ป่วยที่เปลี่ยนหรือปลูกถ่ายอวัยวะ</a:t>
            </a:r>
          </a:p>
          <a:p>
            <a:pPr lvl="1" eaLnBrk="1" hangingPunct="1">
              <a:lnSpc>
                <a:spcPct val="110000"/>
              </a:lnSpc>
            </a:pPr>
            <a:r>
              <a:rPr lang="th-TH" sz="2200" b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ฯลฯ </a:t>
            </a:r>
          </a:p>
          <a:p>
            <a:pPr lvl="1" eaLnBrk="1" hangingPunct="1">
              <a:buFont typeface="Arial" charset="0"/>
              <a:buNone/>
            </a:pPr>
            <a:endParaRPr lang="th-TH" sz="2200" b="1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125538"/>
            <a:ext cx="9144000" cy="14398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4294967295"/>
          </p:nvPr>
        </p:nvSpPr>
        <p:spPr>
          <a:xfrm>
            <a:off x="609600" y="1714500"/>
            <a:ext cx="7748588" cy="421481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อาการบวม แดง เจ็บเฉพาะที่ พบได้บ่อย 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ไม่ค่อยมีไข้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และอาจพบเป็นตุ่มไตที่ผิวหนัง (ฉีดไม่ลึกถึงชั้นกล้ามเนื้อ)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th-TH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อาการบวมเจ็บรุนแรง 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Arthus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-like reaction) </a:t>
            </a:r>
            <a:r>
              <a:rPr lang="th-TH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อาจพบได้บ้าง อาการบวมเจ็บจากหัวไหล่ไปถึงศอก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Char char="–"/>
              <a:defRPr/>
            </a:pPr>
            <a:r>
              <a:rPr lang="th-TH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พบอาการแสดงภายใน </a:t>
            </a:r>
            <a:r>
              <a:rPr lang="en-US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2-8 </a:t>
            </a:r>
            <a:r>
              <a:rPr lang="th-TH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ชม.หลังฉีด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Char char="–"/>
              <a:defRPr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พบในผู้ที่มีภูมิต้านทานต่อ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Tetanus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และ/หรือ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Diphtheria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ในร่างกายสูงมาก 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Char char="–"/>
              <a:defRPr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ดังนั้น...ควรงดเข็มถัดไป หรืองด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booster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(ภายใน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ปี)</a:t>
            </a:r>
          </a:p>
        </p:txBody>
      </p:sp>
      <p:sp>
        <p:nvSpPr>
          <p:cNvPr id="23554" name="Title 1"/>
          <p:cNvSpPr txBox="1">
            <a:spLocks/>
          </p:cNvSpPr>
          <p:nvPr/>
        </p:nvSpPr>
        <p:spPr bwMode="auto">
          <a:xfrm>
            <a:off x="0" y="142875"/>
            <a:ext cx="91440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h-TH" sz="3200" b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ผลข้างเคียงของ </a:t>
            </a:r>
            <a:r>
              <a:rPr lang="en-US" sz="3200" b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Td. Vaccine </a:t>
            </a:r>
            <a:r>
              <a:rPr lang="th-TH" sz="3200" b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ที่พบได้... บ่อยๆ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7775" y="1071563"/>
            <a:ext cx="29829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743</Words>
  <Application>Microsoft Office PowerPoint</Application>
  <PresentationFormat>On-screen Show (4:3)</PresentationFormat>
  <Paragraphs>107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Angsana New</vt:lpstr>
      <vt:lpstr>Cordia New</vt:lpstr>
      <vt:lpstr>Tahoma</vt:lpstr>
      <vt:lpstr>Batang</vt:lpstr>
      <vt:lpstr>Wingdings</vt:lpstr>
      <vt:lpstr>Vrinda</vt:lpstr>
      <vt:lpstr>Comic Sans MS</vt:lpstr>
      <vt:lpstr>Office Theme</vt:lpstr>
      <vt:lpstr>วัคซีนคอตีบและบาดทะยัก (dT)</vt:lpstr>
      <vt:lpstr>คุณลักษณะ</vt:lpstr>
      <vt:lpstr>ความแรงของวัคซีน</vt:lpstr>
      <vt:lpstr>ขนาดบรรจุและการเก็บวัคซีน</vt:lpstr>
      <vt:lpstr>การให้วัคซีน</vt:lpstr>
      <vt:lpstr>ภูมิคุ้มกันที่เกิดขึ้น</vt:lpstr>
      <vt:lpstr>“หลักการของให้วัคซีนหลายครั้ง”</vt:lpstr>
      <vt:lpstr>ข้อห้ามและข้อควรระวัง</vt:lpstr>
      <vt:lpstr>Slide 9</vt:lpstr>
      <vt:lpstr>Slide 10</vt:lpstr>
      <vt:lpstr>Arthus’ Reaction</vt:lpstr>
      <vt:lpstr>ความผิดพลาดในการบริหารจัดการที่ทำให้เกิด AEFIs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วัคซีน dT</dc:title>
  <dc:creator>acer</dc:creator>
  <cp:lastModifiedBy>TOSHIBA</cp:lastModifiedBy>
  <cp:revision>42</cp:revision>
  <dcterms:created xsi:type="dcterms:W3CDTF">2014-03-05T09:34:53Z</dcterms:created>
  <dcterms:modified xsi:type="dcterms:W3CDTF">2014-12-02T15:48:57Z</dcterms:modified>
</cp:coreProperties>
</file>