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74" r:id="rId2"/>
    <p:sldId id="266" r:id="rId3"/>
    <p:sldId id="270" r:id="rId4"/>
    <p:sldId id="261" r:id="rId5"/>
    <p:sldId id="295" r:id="rId6"/>
    <p:sldId id="296" r:id="rId7"/>
    <p:sldId id="289" r:id="rId8"/>
    <p:sldId id="286" r:id="rId9"/>
    <p:sldId id="287" r:id="rId10"/>
    <p:sldId id="275" r:id="rId11"/>
    <p:sldId id="293" r:id="rId12"/>
    <p:sldId id="290" r:id="rId13"/>
    <p:sldId id="291" r:id="rId14"/>
    <p:sldId id="294" r:id="rId15"/>
  </p:sldIdLst>
  <p:sldSz cx="9906000" cy="6858000" type="A4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0000CC"/>
    <a:srgbClr val="FFCCFF"/>
    <a:srgbClr val="CCCCFF"/>
    <a:srgbClr val="FF0066"/>
    <a:srgbClr val="CCECFF"/>
    <a:srgbClr val="CC00FF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182" y="-7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2124" cy="464222"/>
          </a:xfrm>
          <a:prstGeom prst="rect">
            <a:avLst/>
          </a:prstGeom>
        </p:spPr>
        <p:txBody>
          <a:bodyPr vert="horz" lIns="92126" tIns="46062" rIns="92126" bIns="46062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262" y="1"/>
            <a:ext cx="2972124" cy="464222"/>
          </a:xfrm>
          <a:prstGeom prst="rect">
            <a:avLst/>
          </a:prstGeom>
        </p:spPr>
        <p:txBody>
          <a:bodyPr vert="horz" lIns="92126" tIns="46062" rIns="92126" bIns="46062" rtlCol="0"/>
          <a:lstStyle>
            <a:lvl1pPr algn="r">
              <a:defRPr sz="1200"/>
            </a:lvl1pPr>
          </a:lstStyle>
          <a:p>
            <a:fld id="{0CFD2526-CCEE-42B9-A73A-70E026642A55}" type="datetimeFigureOut">
              <a:rPr lang="th-TH" smtClean="0"/>
              <a:pPr/>
              <a:t>03/12/57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9638" y="696913"/>
            <a:ext cx="5038725" cy="34877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26" tIns="46062" rIns="92126" bIns="46062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6125" y="4416093"/>
            <a:ext cx="5485754" cy="4182481"/>
          </a:xfrm>
          <a:prstGeom prst="rect">
            <a:avLst/>
          </a:prstGeom>
        </p:spPr>
        <p:txBody>
          <a:bodyPr vert="horz" lIns="92126" tIns="46062" rIns="92126" bIns="4606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0682"/>
            <a:ext cx="2972124" cy="464222"/>
          </a:xfrm>
          <a:prstGeom prst="rect">
            <a:avLst/>
          </a:prstGeom>
        </p:spPr>
        <p:txBody>
          <a:bodyPr vert="horz" lIns="92126" tIns="46062" rIns="92126" bIns="46062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262" y="8830682"/>
            <a:ext cx="2972124" cy="464222"/>
          </a:xfrm>
          <a:prstGeom prst="rect">
            <a:avLst/>
          </a:prstGeom>
        </p:spPr>
        <p:txBody>
          <a:bodyPr vert="horz" lIns="92126" tIns="46062" rIns="92126" bIns="46062" rtlCol="0" anchor="b"/>
          <a:lstStyle>
            <a:lvl1pPr algn="r">
              <a:defRPr sz="1200"/>
            </a:lvl1pPr>
          </a:lstStyle>
          <a:p>
            <a:fld id="{B552B0F8-96C8-4F8A-9BDB-F818D51B9B75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742929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68D0C7-1AD6-4B0A-90D0-2C41F93072F8}" type="slidenum">
              <a:rPr lang="en-US" smtClean="0"/>
              <a:pPr/>
              <a:t>1</a:t>
            </a:fld>
            <a:endParaRPr lang="th-TH" smtClean="0"/>
          </a:p>
        </p:txBody>
      </p:sp>
      <p:sp>
        <p:nvSpPr>
          <p:cNvPr id="31747" name="Rectangle 7"/>
          <p:cNvSpPr txBox="1">
            <a:spLocks noGrp="1" noChangeArrowheads="1"/>
          </p:cNvSpPr>
          <p:nvPr/>
        </p:nvSpPr>
        <p:spPr bwMode="auto">
          <a:xfrm>
            <a:off x="3883853" y="8830087"/>
            <a:ext cx="2972547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721" tIns="45860" rIns="91721" bIns="45860" anchor="b"/>
          <a:lstStyle/>
          <a:p>
            <a:pPr algn="r" eaLnBrk="0" hangingPunct="0"/>
            <a:fld id="{851E4DF2-B943-42D6-A660-D24A7262EEA7}" type="slidenum">
              <a:rPr lang="en-US" sz="1200"/>
              <a:pPr algn="r" eaLnBrk="0" hangingPunct="0"/>
              <a:t>1</a:t>
            </a:fld>
            <a:endParaRPr lang="en-US" sz="1200" dirty="0"/>
          </a:p>
        </p:txBody>
      </p:sp>
      <p:sp>
        <p:nvSpPr>
          <p:cNvPr id="3174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9638" y="696913"/>
            <a:ext cx="5038725" cy="3487737"/>
          </a:xfrm>
          <a:ln/>
        </p:spPr>
      </p:sp>
      <p:sp>
        <p:nvSpPr>
          <p:cNvPr id="3174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>
              <a:cs typeface="Cordia New" pitchFamily="34" charset="-34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1A61E-E5D6-4408-A012-EC14DE30E0A7}" type="datetimeFigureOut">
              <a:rPr lang="en-US" smtClean="0"/>
              <a:pPr/>
              <a:t>12/3/2014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2AE24-5261-4DD7-981F-4DE16F0EC0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1A61E-E5D6-4408-A012-EC14DE30E0A7}" type="datetimeFigureOut">
              <a:rPr lang="en-US" smtClean="0"/>
              <a:pPr/>
              <a:t>12/3/2014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2AE24-5261-4DD7-981F-4DE16F0EC0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41"/>
            <a:ext cx="22288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41"/>
            <a:ext cx="65214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1A61E-E5D6-4408-A012-EC14DE30E0A7}" type="datetimeFigureOut">
              <a:rPr lang="en-US" smtClean="0"/>
              <a:pPr/>
              <a:t>12/3/2014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2AE24-5261-4DD7-981F-4DE16F0EC0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1A61E-E5D6-4408-A012-EC14DE30E0A7}" type="datetimeFigureOut">
              <a:rPr lang="en-US" smtClean="0"/>
              <a:pPr/>
              <a:t>12/3/2014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2AE24-5261-4DD7-981F-4DE16F0EC0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3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1A61E-E5D6-4408-A012-EC14DE30E0A7}" type="datetimeFigureOut">
              <a:rPr lang="en-US" smtClean="0"/>
              <a:pPr/>
              <a:t>12/3/2014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2AE24-5261-4DD7-981F-4DE16F0EC0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1A61E-E5D6-4408-A012-EC14DE30E0A7}" type="datetimeFigureOut">
              <a:rPr lang="en-US" smtClean="0"/>
              <a:pPr/>
              <a:t>12/3/2014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2AE24-5261-4DD7-981F-4DE16F0EC0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1A61E-E5D6-4408-A012-EC14DE30E0A7}" type="datetimeFigureOut">
              <a:rPr lang="en-US" smtClean="0"/>
              <a:pPr/>
              <a:t>12/3/2014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2AE24-5261-4DD7-981F-4DE16F0EC0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1A61E-E5D6-4408-A012-EC14DE30E0A7}" type="datetimeFigureOut">
              <a:rPr lang="en-US" smtClean="0"/>
              <a:pPr/>
              <a:t>12/3/2014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2AE24-5261-4DD7-981F-4DE16F0EC0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1A61E-E5D6-4408-A012-EC14DE30E0A7}" type="datetimeFigureOut">
              <a:rPr lang="en-US" smtClean="0"/>
              <a:pPr/>
              <a:t>12/3/2014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2AE24-5261-4DD7-981F-4DE16F0EC0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2" y="273053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1A61E-E5D6-4408-A012-EC14DE30E0A7}" type="datetimeFigureOut">
              <a:rPr lang="en-US" smtClean="0"/>
              <a:pPr/>
              <a:t>12/3/2014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2AE24-5261-4DD7-981F-4DE16F0EC0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1A61E-E5D6-4408-A012-EC14DE30E0A7}" type="datetimeFigureOut">
              <a:rPr lang="en-US" smtClean="0"/>
              <a:pPr/>
              <a:t>12/3/2014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2AE24-5261-4DD7-981F-4DE16F0EC0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3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31A61E-E5D6-4408-A012-EC14DE30E0A7}" type="datetimeFigureOut">
              <a:rPr lang="en-US" smtClean="0"/>
              <a:pPr/>
              <a:t>12/3/2014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3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52AE24-5261-4DD7-981F-4DE16F0EC06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 descr="document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34766" y="214313"/>
            <a:ext cx="5785379" cy="650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942447" y="1628800"/>
            <a:ext cx="8034867" cy="225901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2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การจัดทำรายงาน</a:t>
            </a:r>
          </a:p>
          <a:p>
            <a:pPr marL="0" marR="0" lvl="0" indent="0" algn="ctr" defTabSz="914400" rtl="0" eaLnBrk="1" fontAlgn="auto" latinLnBrk="0" hangingPunct="1">
              <a:lnSpc>
                <a:spcPct val="2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ผลการรณรงค์</a:t>
            </a:r>
          </a:p>
          <a:p>
            <a:pPr marL="0" marR="0" lvl="0" indent="0" algn="ctr" defTabSz="914400" rtl="0" eaLnBrk="1" fontAlgn="auto" latinLnBrk="0" hangingPunct="1">
              <a:lnSpc>
                <a:spcPct val="2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ให้วัคซีน</a:t>
            </a:r>
            <a:r>
              <a:rPr kumimoji="0" lang="th-TH" sz="2400" b="1" i="0" u="none" strike="noStrike" kern="120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 </a:t>
            </a:r>
            <a:r>
              <a:rPr kumimoji="0" lang="en-US" sz="2400" b="1" i="0" u="none" strike="noStrike" kern="1200" cap="none" spc="0" normalizeH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dT</a:t>
            </a:r>
            <a:r>
              <a:rPr kumimoji="0" lang="en-US" sz="2400" b="1" i="0" u="none" strike="noStrike" kern="120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 </a:t>
            </a:r>
            <a:r>
              <a:rPr kumimoji="0" lang="th-TH" sz="2400" b="1" i="0" u="none" strike="noStrike" kern="120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แก่ประชากร</a:t>
            </a:r>
          </a:p>
          <a:p>
            <a:pPr marL="0" marR="0" lvl="0" indent="0" algn="ctr" defTabSz="914400" rtl="0" eaLnBrk="1" fontAlgn="auto" latinLnBrk="0" hangingPunct="1">
              <a:lnSpc>
                <a:spcPct val="2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1" i="0" u="none" strike="noStrike" kern="120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กลุ่มอายุ 20-50 ปี</a:t>
            </a:r>
            <a:endParaRPr kumimoji="0" lang="th-TH" sz="2400" b="0" i="0" u="none" strike="noStrike" kern="120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ahoma" pitchFamily="34" charset="0"/>
              <a:ea typeface="+mj-ea"/>
              <a:cs typeface="Tahoma" pitchFamily="34" charset="0"/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992882" y="5229200"/>
            <a:ext cx="8856662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th-TH" sz="2000" b="1" dirty="0" smtClean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เผด็จศักดิ์ ชอบธรรม</a:t>
            </a:r>
          </a:p>
          <a:p>
            <a:pPr algn="r">
              <a:spcBef>
                <a:spcPct val="50000"/>
              </a:spcBef>
            </a:pPr>
            <a:r>
              <a:rPr lang="th-TH" sz="2000" b="1" dirty="0" smtClean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กลุ่ม</a:t>
            </a:r>
            <a:r>
              <a:rPr lang="th-TH" sz="2000" b="1" dirty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โรคติดต่อที่ป้องกันได้ด้วย</a:t>
            </a:r>
            <a:r>
              <a:rPr lang="th-TH" sz="2000" b="1" dirty="0" smtClean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วัคซีน </a:t>
            </a:r>
            <a:r>
              <a:rPr lang="th-TH" sz="2000" b="1" dirty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สำนักโรคติดต่อทั่วไป  กรมควบคุมโรค</a:t>
            </a:r>
          </a:p>
        </p:txBody>
      </p:sp>
      <p:pic>
        <p:nvPicPr>
          <p:cNvPr id="7" name="Picture 2" descr="D:\Ou work\Pics cartoon\images (8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9264" y="2722704"/>
            <a:ext cx="2114550" cy="216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Group 29"/>
          <p:cNvGrpSpPr/>
          <p:nvPr/>
        </p:nvGrpSpPr>
        <p:grpSpPr>
          <a:xfrm>
            <a:off x="3080792" y="1214424"/>
            <a:ext cx="6206083" cy="714383"/>
            <a:chOff x="3080792" y="1285875"/>
            <a:chExt cx="6206083" cy="714383"/>
          </a:xfrm>
        </p:grpSpPr>
        <p:sp>
          <p:nvSpPr>
            <p:cNvPr id="25626" name="Oval 4"/>
            <p:cNvSpPr>
              <a:spLocks noChangeArrowheads="1"/>
            </p:cNvSpPr>
            <p:nvPr/>
          </p:nvSpPr>
          <p:spPr bwMode="auto">
            <a:xfrm>
              <a:off x="3080792" y="1285875"/>
              <a:ext cx="2105020" cy="714383"/>
            </a:xfrm>
            <a:prstGeom prst="ellipse">
              <a:avLst/>
            </a:prstGeom>
            <a:noFill/>
            <a:ln w="19050">
              <a:solidFill>
                <a:srgbClr val="00B0F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27" name="Text Box 8"/>
            <p:cNvSpPr txBox="1">
              <a:spLocks noChangeArrowheads="1"/>
            </p:cNvSpPr>
            <p:nvPr/>
          </p:nvSpPr>
          <p:spPr bwMode="auto">
            <a:xfrm>
              <a:off x="3431146" y="1398589"/>
              <a:ext cx="202591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th-TH" b="1" dirty="0" smtClean="0">
                  <a:cs typeface="Tahoma" pitchFamily="34" charset="0"/>
                </a:rPr>
                <a:t>สถานบริการ</a:t>
              </a:r>
              <a:endParaRPr lang="th-TH" b="1" dirty="0">
                <a:cs typeface="Tahoma" pitchFamily="34" charset="0"/>
              </a:endParaRPr>
            </a:p>
          </p:txBody>
        </p:sp>
        <p:sp>
          <p:nvSpPr>
            <p:cNvPr id="25628" name="Text Box 17"/>
            <p:cNvSpPr txBox="1">
              <a:spLocks noChangeArrowheads="1"/>
            </p:cNvSpPr>
            <p:nvPr/>
          </p:nvSpPr>
          <p:spPr bwMode="auto">
            <a:xfrm>
              <a:off x="5572133" y="1372706"/>
              <a:ext cx="3714742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th-TH" sz="2000" b="1" dirty="0" smtClean="0">
                  <a:latin typeface="Tahoma" pitchFamily="34" charset="0"/>
                  <a:cs typeface="Tahoma" pitchFamily="34" charset="0"/>
                </a:rPr>
                <a:t>จัดทำ</a:t>
              </a:r>
              <a:r>
                <a:rPr lang="en-US" sz="2000" b="1" dirty="0" smtClean="0">
                  <a:latin typeface="Tahoma" pitchFamily="34" charset="0"/>
                  <a:cs typeface="Tahoma" pitchFamily="34" charset="0"/>
                </a:rPr>
                <a:t> dTC1 </a:t>
              </a:r>
              <a:r>
                <a:rPr lang="th-TH" sz="2000" b="1" dirty="0" smtClean="0">
                  <a:latin typeface="Tahoma" pitchFamily="34" charset="0"/>
                  <a:cs typeface="Tahoma" pitchFamily="34" charset="0"/>
                </a:rPr>
                <a:t>และ </a:t>
              </a:r>
              <a:r>
                <a:rPr lang="en-US" sz="2000" b="1" dirty="0" err="1" smtClean="0">
                  <a:latin typeface="Tahoma" pitchFamily="34" charset="0"/>
                  <a:cs typeface="Tahoma" pitchFamily="34" charset="0"/>
                </a:rPr>
                <a:t>dTC</a:t>
              </a:r>
              <a:r>
                <a:rPr lang="th-TH" sz="2000" b="1" dirty="0" smtClean="0">
                  <a:latin typeface="Tahoma" pitchFamily="34" charset="0"/>
                  <a:cs typeface="Tahoma" pitchFamily="34" charset="0"/>
                </a:rPr>
                <a:t>2</a:t>
              </a:r>
              <a:endParaRPr lang="th-TH" sz="2000" b="1" dirty="0">
                <a:latin typeface="Tahoma" pitchFamily="34" charset="0"/>
                <a:cs typeface="Tahoma" pitchFamily="34" charset="0"/>
              </a:endParaRP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3008783" y="5157650"/>
            <a:ext cx="2376263" cy="863635"/>
            <a:chOff x="3224808" y="4933950"/>
            <a:chExt cx="2160240" cy="706613"/>
          </a:xfrm>
        </p:grpSpPr>
        <p:sp>
          <p:nvSpPr>
            <p:cNvPr id="25614" name="Oval 13"/>
            <p:cNvSpPr>
              <a:spLocks noChangeArrowheads="1"/>
            </p:cNvSpPr>
            <p:nvPr/>
          </p:nvSpPr>
          <p:spPr bwMode="auto">
            <a:xfrm>
              <a:off x="3224808" y="4933950"/>
              <a:ext cx="2160240" cy="647697"/>
            </a:xfrm>
            <a:prstGeom prst="ellipse">
              <a:avLst/>
            </a:prstGeom>
            <a:noFill/>
            <a:ln w="19050">
              <a:solidFill>
                <a:srgbClr val="00B0F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15" name="Text Box 14"/>
            <p:cNvSpPr txBox="1">
              <a:spLocks noChangeArrowheads="1"/>
            </p:cNvSpPr>
            <p:nvPr/>
          </p:nvSpPr>
          <p:spPr bwMode="auto">
            <a:xfrm>
              <a:off x="3231355" y="4994232"/>
              <a:ext cx="2088233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th-TH" b="1" dirty="0" smtClean="0">
                  <a:cs typeface="Tahoma" pitchFamily="34" charset="0"/>
                </a:rPr>
                <a:t>สำนักงานเขต     บริการสุขภาพ</a:t>
              </a:r>
              <a:endParaRPr lang="th-TH" b="1" dirty="0">
                <a:cs typeface="Tahoma" pitchFamily="34" charset="0"/>
              </a:endParaRPr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992562" y="2059887"/>
            <a:ext cx="2737909" cy="2737267"/>
            <a:chOff x="1226318" y="2105025"/>
            <a:chExt cx="2737909" cy="2737267"/>
          </a:xfrm>
        </p:grpSpPr>
        <p:sp>
          <p:nvSpPr>
            <p:cNvPr id="46107" name="Text Box 27"/>
            <p:cNvSpPr txBox="1">
              <a:spLocks noChangeArrowheads="1"/>
            </p:cNvSpPr>
            <p:nvPr/>
          </p:nvSpPr>
          <p:spPr bwMode="auto">
            <a:xfrm>
              <a:off x="1226318" y="2105025"/>
              <a:ext cx="2737909" cy="338554"/>
            </a:xfrm>
            <a:prstGeom prst="rect">
              <a:avLst/>
            </a:prstGeom>
            <a:ln>
              <a:solidFill>
                <a:srgbClr val="FFCCFF"/>
              </a:solidFill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th-TH" sz="1600" b="1" dirty="0">
                  <a:solidFill>
                    <a:srgbClr val="0000CC"/>
                  </a:solidFill>
                  <a:latin typeface="Tahoma" pitchFamily="34" charset="0"/>
                  <a:cs typeface="Tahoma" pitchFamily="34" charset="0"/>
                </a:rPr>
                <a:t>วันที่</a:t>
              </a:r>
              <a:r>
                <a:rPr lang="en-US" sz="1600" b="1" dirty="0">
                  <a:solidFill>
                    <a:srgbClr val="0000CC"/>
                  </a:solidFill>
                  <a:latin typeface="Tahoma" pitchFamily="34" charset="0"/>
                  <a:cs typeface="Tahoma" pitchFamily="34" charset="0"/>
                </a:rPr>
                <a:t> </a:t>
              </a:r>
              <a:r>
                <a:rPr lang="en-US" sz="1600" b="1" dirty="0" smtClean="0">
                  <a:solidFill>
                    <a:srgbClr val="0000CC"/>
                  </a:solidFill>
                  <a:latin typeface="Tahoma" pitchFamily="34" charset="0"/>
                  <a:cs typeface="Tahoma" pitchFamily="34" charset="0"/>
                </a:rPr>
                <a:t>1</a:t>
              </a:r>
              <a:r>
                <a:rPr lang="th-TH" sz="1600" b="1" dirty="0" smtClean="0">
                  <a:solidFill>
                    <a:srgbClr val="0000CC"/>
                  </a:solidFill>
                  <a:latin typeface="Tahoma" pitchFamily="34" charset="0"/>
                  <a:cs typeface="Tahoma" pitchFamily="34" charset="0"/>
                </a:rPr>
                <a:t>0 พ.ค. 57</a:t>
              </a:r>
            </a:p>
          </p:txBody>
        </p:sp>
        <p:sp>
          <p:nvSpPr>
            <p:cNvPr id="46108" name="Text Box 28"/>
            <p:cNvSpPr txBox="1">
              <a:spLocks noChangeArrowheads="1"/>
            </p:cNvSpPr>
            <p:nvPr/>
          </p:nvSpPr>
          <p:spPr bwMode="auto">
            <a:xfrm>
              <a:off x="1238223" y="3336923"/>
              <a:ext cx="2722563" cy="338554"/>
            </a:xfrm>
            <a:prstGeom prst="rect">
              <a:avLst/>
            </a:prstGeom>
            <a:ln>
              <a:solidFill>
                <a:srgbClr val="FFCCFF"/>
              </a:solidFill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th-TH" sz="1600" b="1" dirty="0">
                  <a:solidFill>
                    <a:srgbClr val="0000CC"/>
                  </a:solidFill>
                  <a:latin typeface="Tahoma" pitchFamily="34" charset="0"/>
                  <a:cs typeface="Tahoma" pitchFamily="34" charset="0"/>
                </a:rPr>
                <a:t>วันที่ </a:t>
              </a:r>
              <a:r>
                <a:rPr lang="en-US" sz="1600" b="1" dirty="0" smtClean="0">
                  <a:solidFill>
                    <a:srgbClr val="0000CC"/>
                  </a:solidFill>
                  <a:latin typeface="Tahoma" pitchFamily="34" charset="0"/>
                  <a:cs typeface="Tahoma" pitchFamily="34" charset="0"/>
                </a:rPr>
                <a:t>1</a:t>
              </a:r>
              <a:r>
                <a:rPr lang="th-TH" sz="1600" b="1" dirty="0" smtClean="0">
                  <a:solidFill>
                    <a:srgbClr val="0000CC"/>
                  </a:solidFill>
                  <a:latin typeface="Tahoma" pitchFamily="34" charset="0"/>
                  <a:cs typeface="Tahoma" pitchFamily="34" charset="0"/>
                </a:rPr>
                <a:t>5 พ.ค. 57</a:t>
              </a:r>
              <a:endParaRPr lang="th-TH" sz="1600" b="1" dirty="0">
                <a:solidFill>
                  <a:srgbClr val="0000CC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46109" name="Text Box 29"/>
            <p:cNvSpPr txBox="1">
              <a:spLocks noChangeArrowheads="1"/>
            </p:cNvSpPr>
            <p:nvPr/>
          </p:nvSpPr>
          <p:spPr bwMode="auto">
            <a:xfrm>
              <a:off x="1238224" y="4503738"/>
              <a:ext cx="2689886" cy="338554"/>
            </a:xfrm>
            <a:prstGeom prst="rect">
              <a:avLst/>
            </a:prstGeom>
            <a:noFill/>
            <a:ln>
              <a:solidFill>
                <a:srgbClr val="FFCCFF"/>
              </a:solidFill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th-TH" sz="1600" b="1" dirty="0">
                  <a:solidFill>
                    <a:srgbClr val="0000CC"/>
                  </a:solidFill>
                  <a:latin typeface="Tahoma" pitchFamily="34" charset="0"/>
                  <a:cs typeface="Tahoma" pitchFamily="34" charset="0"/>
                </a:rPr>
                <a:t>วันที่ </a:t>
              </a:r>
              <a:r>
                <a:rPr lang="th-TH" sz="1600" b="1" dirty="0" smtClean="0">
                  <a:solidFill>
                    <a:srgbClr val="0000CC"/>
                  </a:solidFill>
                  <a:latin typeface="Tahoma" pitchFamily="34" charset="0"/>
                  <a:cs typeface="Tahoma" pitchFamily="34" charset="0"/>
                </a:rPr>
                <a:t>20 พ.ค. 57</a:t>
              </a:r>
              <a:endParaRPr lang="th-TH" sz="1600" b="1" dirty="0">
                <a:solidFill>
                  <a:srgbClr val="0000CC"/>
                </a:solidFill>
                <a:latin typeface="Tahoma" pitchFamily="34" charset="0"/>
                <a:cs typeface="Tahoma" pitchFamily="34" charset="0"/>
              </a:endParaRP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3256632" y="2453091"/>
            <a:ext cx="6113188" cy="696487"/>
            <a:chOff x="3256631" y="2524542"/>
            <a:chExt cx="6113188" cy="696487"/>
          </a:xfrm>
        </p:grpSpPr>
        <p:sp>
          <p:nvSpPr>
            <p:cNvPr id="25620" name="Oval 5"/>
            <p:cNvSpPr>
              <a:spLocks noChangeArrowheads="1"/>
            </p:cNvSpPr>
            <p:nvPr/>
          </p:nvSpPr>
          <p:spPr bwMode="auto">
            <a:xfrm>
              <a:off x="3256631" y="2524542"/>
              <a:ext cx="1866645" cy="696487"/>
            </a:xfrm>
            <a:prstGeom prst="ellipse">
              <a:avLst/>
            </a:prstGeom>
            <a:noFill/>
            <a:ln w="19050">
              <a:solidFill>
                <a:srgbClr val="00B0F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21" name="Text Box 9"/>
            <p:cNvSpPr txBox="1">
              <a:spLocks noChangeArrowheads="1"/>
            </p:cNvSpPr>
            <p:nvPr/>
          </p:nvSpPr>
          <p:spPr bwMode="auto">
            <a:xfrm>
              <a:off x="3947382" y="2675205"/>
              <a:ext cx="93418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th-TH" b="1" dirty="0">
                  <a:cs typeface="Tahoma" pitchFamily="34" charset="0"/>
                </a:rPr>
                <a:t>สสอ.</a:t>
              </a:r>
            </a:p>
          </p:txBody>
        </p:sp>
        <p:sp>
          <p:nvSpPr>
            <p:cNvPr id="35" name="Text Box 17"/>
            <p:cNvSpPr txBox="1">
              <a:spLocks noChangeArrowheads="1"/>
            </p:cNvSpPr>
            <p:nvPr/>
          </p:nvSpPr>
          <p:spPr bwMode="auto">
            <a:xfrm>
              <a:off x="5667380" y="2714619"/>
              <a:ext cx="3702439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th-TH" sz="2000" b="1" dirty="0" smtClean="0">
                  <a:latin typeface="Tahoma" pitchFamily="34" charset="0"/>
                  <a:cs typeface="Tahoma" pitchFamily="34" charset="0"/>
                </a:rPr>
                <a:t>จัดทำ</a:t>
              </a:r>
              <a:r>
                <a:rPr lang="en-US" sz="2000" b="1" dirty="0" smtClean="0">
                  <a:latin typeface="Tahoma" pitchFamily="34" charset="0"/>
                  <a:cs typeface="Tahoma" pitchFamily="34" charset="0"/>
                </a:rPr>
                <a:t> dTC3</a:t>
              </a:r>
              <a:endParaRPr lang="th-TH" sz="2000" b="1" dirty="0">
                <a:latin typeface="Tahoma" pitchFamily="34" charset="0"/>
                <a:cs typeface="Tahoma" pitchFamily="34" charset="0"/>
              </a:endParaRP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3250429" y="3789416"/>
            <a:ext cx="6168108" cy="647696"/>
            <a:chOff x="3250429" y="3752847"/>
            <a:chExt cx="6168108" cy="647696"/>
          </a:xfrm>
        </p:grpSpPr>
        <p:sp>
          <p:nvSpPr>
            <p:cNvPr id="25608" name="Oval 6"/>
            <p:cNvSpPr>
              <a:spLocks noChangeArrowheads="1"/>
            </p:cNvSpPr>
            <p:nvPr/>
          </p:nvSpPr>
          <p:spPr bwMode="auto">
            <a:xfrm>
              <a:off x="3250429" y="3752847"/>
              <a:ext cx="1872847" cy="647696"/>
            </a:xfrm>
            <a:prstGeom prst="ellipse">
              <a:avLst/>
            </a:prstGeom>
            <a:noFill/>
            <a:ln w="19050">
              <a:solidFill>
                <a:srgbClr val="00B0F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5609" name="Text Box 12"/>
            <p:cNvSpPr txBox="1">
              <a:spLocks noChangeArrowheads="1"/>
            </p:cNvSpPr>
            <p:nvPr/>
          </p:nvSpPr>
          <p:spPr bwMode="auto">
            <a:xfrm>
              <a:off x="3769804" y="3824285"/>
              <a:ext cx="93728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th-TH" b="1" dirty="0">
                  <a:cs typeface="Tahoma" pitchFamily="34" charset="0"/>
                </a:rPr>
                <a:t>สสจ.</a:t>
              </a:r>
            </a:p>
          </p:txBody>
        </p:sp>
        <p:sp>
          <p:nvSpPr>
            <p:cNvPr id="36" name="Text Box 17"/>
            <p:cNvSpPr txBox="1">
              <a:spLocks noChangeArrowheads="1"/>
            </p:cNvSpPr>
            <p:nvPr/>
          </p:nvSpPr>
          <p:spPr bwMode="auto">
            <a:xfrm>
              <a:off x="5703796" y="3861048"/>
              <a:ext cx="3714741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th-TH" sz="2000" b="1" dirty="0" smtClean="0">
                  <a:latin typeface="Tahoma" pitchFamily="34" charset="0"/>
                  <a:cs typeface="Tahoma" pitchFamily="34" charset="0"/>
                </a:rPr>
                <a:t>จัดทำ</a:t>
              </a:r>
              <a:r>
                <a:rPr lang="en-US" sz="2000" b="1" dirty="0" smtClean="0">
                  <a:latin typeface="Tahoma" pitchFamily="34" charset="0"/>
                  <a:cs typeface="Tahoma" pitchFamily="34" charset="0"/>
                </a:rPr>
                <a:t> </a:t>
              </a:r>
              <a:r>
                <a:rPr lang="en-US" sz="2000" b="1" dirty="0" err="1" smtClean="0">
                  <a:latin typeface="Tahoma" pitchFamily="34" charset="0"/>
                  <a:cs typeface="Tahoma" pitchFamily="34" charset="0"/>
                </a:rPr>
                <a:t>dTC</a:t>
              </a:r>
              <a:r>
                <a:rPr lang="th-TH" sz="2000" b="1" dirty="0" smtClean="0">
                  <a:latin typeface="Tahoma" pitchFamily="34" charset="0"/>
                  <a:cs typeface="Tahoma" pitchFamily="34" charset="0"/>
                </a:rPr>
                <a:t>4 </a:t>
              </a:r>
              <a:endParaRPr lang="th-TH" sz="2000" b="1" dirty="0">
                <a:latin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38" name="AutoShape 8"/>
          <p:cNvSpPr>
            <a:spLocks noChangeArrowheads="1"/>
          </p:cNvSpPr>
          <p:nvPr/>
        </p:nvSpPr>
        <p:spPr bwMode="auto">
          <a:xfrm>
            <a:off x="0" y="11540"/>
            <a:ext cx="9906000" cy="89718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CE780"/>
              </a:gs>
              <a:gs pos="50000">
                <a:srgbClr val="FFFFFF"/>
              </a:gs>
              <a:gs pos="100000">
                <a:srgbClr val="FCE780"/>
              </a:gs>
            </a:gsLst>
            <a:lin ang="5400000" scaled="1"/>
          </a:gradFill>
          <a:ln w="28575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50000"/>
              </a:lnSpc>
            </a:pPr>
            <a:r>
              <a:rPr lang="th-TH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การจัดทำและการส่งแบบรายงานของหน่วยงานแต่ละระดับ</a:t>
            </a:r>
          </a:p>
          <a:p>
            <a:pPr>
              <a:lnSpc>
                <a:spcPct val="150000"/>
              </a:lnSpc>
            </a:pPr>
            <a:endParaRPr lang="th-TH" sz="1100" b="1" dirty="0">
              <a:solidFill>
                <a:srgbClr val="0000FF"/>
              </a:solidFill>
              <a:latin typeface="Tahoma" pitchFamily="34" charset="0"/>
              <a:cs typeface="Tahoma" pitchFamily="34" charset="0"/>
            </a:endParaRPr>
          </a:p>
        </p:txBody>
      </p:sp>
      <p:grpSp>
        <p:nvGrpSpPr>
          <p:cNvPr id="31" name="Group 30"/>
          <p:cNvGrpSpPr/>
          <p:nvPr/>
        </p:nvGrpSpPr>
        <p:grpSpPr>
          <a:xfrm>
            <a:off x="3941784" y="1989395"/>
            <a:ext cx="1208122" cy="444226"/>
            <a:chOff x="3941783" y="2060848"/>
            <a:chExt cx="1208122" cy="444226"/>
          </a:xfrm>
        </p:grpSpPr>
        <p:sp>
          <p:nvSpPr>
            <p:cNvPr id="25623" name="AutoShape 22"/>
            <p:cNvSpPr>
              <a:spLocks noChangeArrowheads="1"/>
            </p:cNvSpPr>
            <p:nvPr/>
          </p:nvSpPr>
          <p:spPr bwMode="auto">
            <a:xfrm>
              <a:off x="3941783" y="2071688"/>
              <a:ext cx="469502" cy="433386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4376936" y="2060848"/>
              <a:ext cx="77296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dirty="0" err="1" smtClean="0">
                  <a:latin typeface="Tahoma" pitchFamily="34" charset="0"/>
                  <a:cs typeface="Tahoma" pitchFamily="34" charset="0"/>
                </a:rPr>
                <a:t>dTC</a:t>
              </a:r>
              <a:r>
                <a:rPr lang="th-TH" b="1" dirty="0" smtClean="0">
                  <a:latin typeface="Tahoma" pitchFamily="34" charset="0"/>
                  <a:cs typeface="Tahoma" pitchFamily="34" charset="0"/>
                </a:rPr>
                <a:t>2</a:t>
              </a:r>
              <a:endParaRPr lang="th-TH" b="1" dirty="0">
                <a:latin typeface="Tahoma" pitchFamily="34" charset="0"/>
                <a:cs typeface="Tahoma" pitchFamily="34" charset="0"/>
              </a:endParaRP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3946942" y="3201017"/>
            <a:ext cx="1139318" cy="456565"/>
            <a:chOff x="3946942" y="3272470"/>
            <a:chExt cx="1139318" cy="456565"/>
          </a:xfrm>
        </p:grpSpPr>
        <p:sp>
          <p:nvSpPr>
            <p:cNvPr id="25611" name="AutoShape 24"/>
            <p:cNvSpPr>
              <a:spLocks noChangeArrowheads="1"/>
            </p:cNvSpPr>
            <p:nvPr/>
          </p:nvSpPr>
          <p:spPr bwMode="auto">
            <a:xfrm>
              <a:off x="3946942" y="3295650"/>
              <a:ext cx="469501" cy="433385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4313291" y="3272470"/>
              <a:ext cx="77296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dirty="0" smtClean="0">
                  <a:latin typeface="Tahoma" pitchFamily="34" charset="0"/>
                  <a:cs typeface="Tahoma" pitchFamily="34" charset="0"/>
                </a:rPr>
                <a:t>dTC3</a:t>
              </a:r>
              <a:endParaRPr lang="th-TH" b="1" dirty="0">
                <a:latin typeface="Tahoma" pitchFamily="34" charset="0"/>
                <a:cs typeface="Tahoma" pitchFamily="34" charset="0"/>
              </a:endParaRP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3946938" y="4500456"/>
            <a:ext cx="2446223" cy="800752"/>
            <a:chOff x="3946937" y="4421190"/>
            <a:chExt cx="2446223" cy="800752"/>
          </a:xfrm>
        </p:grpSpPr>
        <p:sp>
          <p:nvSpPr>
            <p:cNvPr id="25617" name="AutoShape 25"/>
            <p:cNvSpPr>
              <a:spLocks noChangeArrowheads="1"/>
            </p:cNvSpPr>
            <p:nvPr/>
          </p:nvSpPr>
          <p:spPr bwMode="auto">
            <a:xfrm>
              <a:off x="3946937" y="4421190"/>
              <a:ext cx="469502" cy="473073"/>
            </a:xfrm>
            <a:prstGeom prst="downArrow">
              <a:avLst>
                <a:gd name="adj1" fmla="val 50000"/>
                <a:gd name="adj2" fmla="val 25061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4333411" y="4437112"/>
              <a:ext cx="2059749" cy="7848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dirty="0" smtClean="0">
                  <a:latin typeface="Tahoma" pitchFamily="34" charset="0"/>
                  <a:cs typeface="Tahoma" pitchFamily="34" charset="0"/>
                </a:rPr>
                <a:t>dTC4</a:t>
              </a:r>
              <a:endParaRPr lang="th-TH" b="1" dirty="0" smtClean="0">
                <a:latin typeface="Tahoma" pitchFamily="34" charset="0"/>
                <a:cs typeface="Tahoma" pitchFamily="34" charset="0"/>
              </a:endParaRPr>
            </a:p>
            <a:p>
              <a:pPr>
                <a:spcBef>
                  <a:spcPct val="50000"/>
                </a:spcBef>
              </a:pPr>
              <a:endParaRPr lang="th-TH" b="1" dirty="0">
                <a:latin typeface="Tahoma" pitchFamily="34" charset="0"/>
                <a:cs typeface="Tahoma" pitchFamily="34" charset="0"/>
              </a:endParaRPr>
            </a:p>
          </p:txBody>
        </p:sp>
      </p:grpSp>
      <p:pic>
        <p:nvPicPr>
          <p:cNvPr id="42" name="Picture 5" descr="C:\Users\acer\Pictures\Pics OU\Pics cartoon\images (7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8600" y="4340535"/>
            <a:ext cx="2247900" cy="2319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236809" y="980728"/>
            <a:ext cx="2418269" cy="1008112"/>
          </a:xfrm>
          <a:prstGeom prst="roundRect">
            <a:avLst/>
          </a:prstGeom>
          <a:gradFill>
            <a:gsLst>
              <a:gs pos="0">
                <a:srgbClr val="CCFF99"/>
              </a:gs>
              <a:gs pos="35000">
                <a:schemeClr val="bg1"/>
              </a:gs>
              <a:gs pos="100000">
                <a:srgbClr val="CCFF99"/>
              </a:gs>
            </a:gsLst>
          </a:gra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th-TH" sz="2400" b="1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สถานบริการ</a:t>
            </a:r>
            <a:endParaRPr lang="en-US" sz="2400" b="1" dirty="0">
              <a:latin typeface="FreesiaUPC" panose="020B0604020202020204" pitchFamily="34" charset="-34"/>
              <a:ea typeface="Tahoma" pitchFamily="34" charset="0"/>
              <a:cs typeface="FreesiaUPC" panose="020B0604020202020204" pitchFamily="34" charset="-34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16632"/>
            <a:ext cx="9906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th-TH" sz="2800" b="1" dirty="0" smtClean="0">
                <a:solidFill>
                  <a:srgbClr val="0000CC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กำหนดการส่งรายงานความก้าวหน้า</a:t>
            </a:r>
            <a:endParaRPr lang="en-US" sz="2800" b="1" dirty="0">
              <a:solidFill>
                <a:srgbClr val="0000CC"/>
              </a:solidFill>
              <a:latin typeface="FreesiaUPC" panose="020B0604020202020204" pitchFamily="34" charset="-34"/>
              <a:ea typeface="Tahoma" pitchFamily="34" charset="0"/>
              <a:cs typeface="FreesiaUPC" panose="020B0604020202020204" pitchFamily="34" charset="-34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764704"/>
            <a:ext cx="9906000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ounded Rectangle 5"/>
          <p:cNvSpPr/>
          <p:nvPr/>
        </p:nvSpPr>
        <p:spPr>
          <a:xfrm>
            <a:off x="3470835" y="2591942"/>
            <a:ext cx="2106234" cy="1008112"/>
          </a:xfrm>
          <a:prstGeom prst="roundRect">
            <a:avLst/>
          </a:prstGeom>
          <a:gradFill>
            <a:gsLst>
              <a:gs pos="0">
                <a:srgbClr val="CCFF99"/>
              </a:gs>
              <a:gs pos="35000">
                <a:schemeClr val="bg1"/>
              </a:gs>
              <a:gs pos="100000">
                <a:srgbClr val="CCFF99"/>
              </a:gs>
            </a:gsLst>
          </a:gra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th-TH" sz="2400" b="1" dirty="0" err="1" smtClean="0"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สสอ.</a:t>
            </a:r>
            <a:endParaRPr lang="en-US" sz="2400" b="1" dirty="0">
              <a:latin typeface="FreesiaUPC" panose="020B0604020202020204" pitchFamily="34" charset="-34"/>
              <a:ea typeface="Tahoma" pitchFamily="34" charset="0"/>
              <a:cs typeface="FreesiaUPC" panose="020B0604020202020204" pitchFamily="34" charset="-34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470835" y="4149080"/>
            <a:ext cx="2106234" cy="1008112"/>
          </a:xfrm>
          <a:prstGeom prst="roundRect">
            <a:avLst/>
          </a:prstGeom>
          <a:gradFill>
            <a:gsLst>
              <a:gs pos="0">
                <a:srgbClr val="CCFF99"/>
              </a:gs>
              <a:gs pos="35000">
                <a:schemeClr val="bg1"/>
              </a:gs>
              <a:gs pos="100000">
                <a:srgbClr val="CCFF99"/>
              </a:gs>
            </a:gsLst>
          </a:gra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th-TH" sz="2400" b="1" dirty="0" err="1" smtClean="0"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สสจ.</a:t>
            </a:r>
            <a:endParaRPr lang="en-US" sz="2400" b="1" dirty="0">
              <a:latin typeface="FreesiaUPC" panose="020B0604020202020204" pitchFamily="34" charset="-34"/>
              <a:ea typeface="Tahoma" pitchFamily="34" charset="0"/>
              <a:cs typeface="FreesiaUPC" panose="020B0604020202020204" pitchFamily="34" charset="-34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716853" y="5634210"/>
            <a:ext cx="3822425" cy="1008112"/>
          </a:xfrm>
          <a:prstGeom prst="roundRect">
            <a:avLst/>
          </a:prstGeom>
          <a:gradFill>
            <a:gsLst>
              <a:gs pos="0">
                <a:srgbClr val="CCFF99"/>
              </a:gs>
              <a:gs pos="35000">
                <a:schemeClr val="bg1"/>
              </a:gs>
              <a:gs pos="100000">
                <a:srgbClr val="CCFF99"/>
              </a:gs>
            </a:gsLst>
          </a:gra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th-TH" sz="2400" b="1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สำนักงานเขต           บริการสุขภาพ</a:t>
            </a:r>
            <a:endParaRPr lang="en-US" sz="2400" b="1" dirty="0">
              <a:latin typeface="FreesiaUPC" panose="020B0604020202020204" pitchFamily="34" charset="-34"/>
              <a:ea typeface="Tahoma" pitchFamily="34" charset="0"/>
              <a:cs typeface="FreesiaUPC" panose="020B0604020202020204" pitchFamily="34" charset="-34"/>
            </a:endParaRPr>
          </a:p>
        </p:txBody>
      </p:sp>
      <p:sp>
        <p:nvSpPr>
          <p:cNvPr id="9" name="Down Arrow 8"/>
          <p:cNvSpPr/>
          <p:nvPr/>
        </p:nvSpPr>
        <p:spPr>
          <a:xfrm>
            <a:off x="4250922" y="2132856"/>
            <a:ext cx="468052" cy="288032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1" name="Down Arrow 10"/>
          <p:cNvSpPr/>
          <p:nvPr/>
        </p:nvSpPr>
        <p:spPr>
          <a:xfrm>
            <a:off x="4256339" y="3732022"/>
            <a:ext cx="468052" cy="288032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2" name="Down Arrow 11"/>
          <p:cNvSpPr/>
          <p:nvPr/>
        </p:nvSpPr>
        <p:spPr>
          <a:xfrm>
            <a:off x="4267161" y="5286218"/>
            <a:ext cx="468052" cy="288032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0" name="TextBox 19"/>
          <p:cNvSpPr txBox="1"/>
          <p:nvPr/>
        </p:nvSpPr>
        <p:spPr>
          <a:xfrm>
            <a:off x="98497" y="1990582"/>
            <a:ext cx="39183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b="1" dirty="0" smtClean="0">
                <a:solidFill>
                  <a:srgbClr val="8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จำนวนกลุ่มเป้าหมายที่ให้บริการ    ทั้งในและนอกเขตรับผิดชอบ</a:t>
            </a:r>
            <a:endParaRPr lang="th-TH" b="1" dirty="0">
              <a:solidFill>
                <a:srgbClr val="8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16496" y="3564306"/>
            <a:ext cx="35223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b="1" dirty="0" smtClean="0">
                <a:solidFill>
                  <a:srgbClr val="8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จำนวนกลุ่มเป้าหมายที่ให้บริการ ทั้งในและนอกเขตรับผิดชอบ</a:t>
            </a:r>
            <a:endParaRPr lang="th-TH" b="1" dirty="0">
              <a:solidFill>
                <a:srgbClr val="8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00472" y="5013176"/>
            <a:ext cx="36184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b="1" dirty="0" smtClean="0">
                <a:solidFill>
                  <a:srgbClr val="8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จำนวนกลุ่มเป้าหมายที่ให้บริการ ทั้งในและนอกเขตรับผิดชอบ</a:t>
            </a:r>
            <a:endParaRPr lang="th-TH" b="1" dirty="0">
              <a:solidFill>
                <a:srgbClr val="8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268650" y="3429001"/>
            <a:ext cx="35088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400" b="1" dirty="0" smtClean="0">
                <a:solidFill>
                  <a:srgbClr val="FF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ทุก 2 สัปดาห์</a:t>
            </a:r>
            <a:r>
              <a:rPr lang="en-US" sz="2400" b="1" dirty="0">
                <a:solidFill>
                  <a:srgbClr val="FF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(wk2,4)</a:t>
            </a:r>
            <a:endParaRPr lang="th-TH" sz="2400" b="1" dirty="0">
              <a:solidFill>
                <a:srgbClr val="FF0066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r>
              <a:rPr lang="th-TH" sz="2400" b="1" dirty="0" smtClean="0">
                <a:solidFill>
                  <a:srgbClr val="FF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ในช่วง ม.ค.-เม.ย. 58</a:t>
            </a:r>
            <a:endParaRPr lang="th-TH" sz="2400" b="1" dirty="0">
              <a:solidFill>
                <a:srgbClr val="FF0066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4194959"/>
              </p:ext>
            </p:extLst>
          </p:nvPr>
        </p:nvGraphicFramePr>
        <p:xfrm>
          <a:off x="-3" y="1268762"/>
          <a:ext cx="9906005" cy="5266491"/>
        </p:xfrm>
        <a:graphic>
          <a:graphicData uri="http://schemas.openxmlformats.org/drawingml/2006/table">
            <a:tbl>
              <a:tblPr/>
              <a:tblGrid>
                <a:gridCol w="920555"/>
                <a:gridCol w="1107234"/>
                <a:gridCol w="828491"/>
                <a:gridCol w="803309"/>
                <a:gridCol w="981472"/>
                <a:gridCol w="981472"/>
                <a:gridCol w="892703"/>
                <a:gridCol w="1102063"/>
                <a:gridCol w="1129070"/>
                <a:gridCol w="1159636"/>
              </a:tblGrid>
              <a:tr h="1584176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800" b="1" kern="1200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คลัง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800" b="1" kern="1200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วัคซีน</a:t>
                      </a:r>
                      <a:endParaRPr lang="en-US" sz="1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800" b="1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ร.พ.</a:t>
                      </a:r>
                      <a:endParaRPr lang="en-US" sz="1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5328" marR="453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800" b="1" kern="1200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จำนวน</a:t>
                      </a:r>
                      <a:endParaRPr lang="en-US" sz="1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800" b="1" kern="1200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กลุ่ม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800" b="1" kern="1200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เป้าหมาย</a:t>
                      </a:r>
                      <a:endParaRPr lang="en-US" sz="1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800" b="1" kern="1200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(คน)</a:t>
                      </a:r>
                      <a:endParaRPr lang="en-US" sz="1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5328" marR="453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800" b="1" kern="1200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จำนวนวัคซีน      ที่ขอเบิก</a:t>
                      </a:r>
                      <a:endParaRPr lang="en-US" sz="1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800" b="1" kern="1200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(ขวด)</a:t>
                      </a:r>
                      <a:endParaRPr lang="en-US" sz="1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5328" marR="453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8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จำนวนรอบที่จัดส่ง</a:t>
                      </a:r>
                      <a:endParaRPr lang="en-US" sz="1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5328" marR="453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8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รอบที่ 1</a:t>
                      </a:r>
                      <a:endParaRPr lang="en-US" sz="1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5328" marR="453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8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รอบที่ 2</a:t>
                      </a:r>
                      <a:endParaRPr lang="en-US" sz="1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5328" marR="453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8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ชื่อผู้ประสาน</a:t>
                      </a:r>
                      <a:endParaRPr lang="en-US" sz="1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8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การรับวัคซีน</a:t>
                      </a:r>
                      <a:endParaRPr lang="en-US" sz="1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5328" marR="453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8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เบอร์โทรศัพท์</a:t>
                      </a:r>
                      <a:endParaRPr lang="en-US" sz="1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5328" marR="453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052090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5328" marR="453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5328" marR="453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5328" marR="453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5328" marR="453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800" b="1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วดป</a:t>
                      </a:r>
                      <a:r>
                        <a:rPr lang="th-TH" sz="18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. </a:t>
                      </a:r>
                      <a:endParaRPr lang="en-US" sz="1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8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ที่ให้จัดส่ง</a:t>
                      </a:r>
                      <a:endParaRPr lang="en-US" sz="1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5328" marR="453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8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จำนวนวัคซีน</a:t>
                      </a:r>
                      <a:endParaRPr lang="en-US" sz="1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8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(ขวด)</a:t>
                      </a:r>
                      <a:endParaRPr lang="en-US" sz="1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5328" marR="453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800" b="1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วดป.</a:t>
                      </a:r>
                      <a:r>
                        <a:rPr lang="th-TH" sz="18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endParaRPr lang="en-US" sz="1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8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ที่ให้จัดส่ง</a:t>
                      </a:r>
                      <a:endParaRPr lang="en-US" sz="1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5328" marR="453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8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จำนวนวัคซีน</a:t>
                      </a:r>
                      <a:endParaRPr lang="en-US" sz="1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8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(ขวด)</a:t>
                      </a:r>
                      <a:endParaRPr lang="en-US" sz="1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5328" marR="453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5328" marR="453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5328" marR="453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60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100">
                        <a:latin typeface="DilleniaUPC"/>
                        <a:ea typeface="Cordia New"/>
                        <a:cs typeface="Angsana New"/>
                      </a:endParaRPr>
                    </a:p>
                  </a:txBody>
                  <a:tcPr marL="45328" marR="453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100">
                        <a:latin typeface="DilleniaUPC"/>
                        <a:ea typeface="Cordia New"/>
                        <a:cs typeface="Angsana New"/>
                      </a:endParaRPr>
                    </a:p>
                  </a:txBody>
                  <a:tcPr marL="45328" marR="453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100">
                        <a:latin typeface="DilleniaUPC"/>
                        <a:ea typeface="Cordia New"/>
                        <a:cs typeface="Angsana New"/>
                      </a:endParaRPr>
                    </a:p>
                  </a:txBody>
                  <a:tcPr marL="45328" marR="453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100">
                        <a:latin typeface="DilleniaUPC"/>
                        <a:ea typeface="Cordia New"/>
                        <a:cs typeface="Angsana New"/>
                      </a:endParaRPr>
                    </a:p>
                  </a:txBody>
                  <a:tcPr marL="45328" marR="453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100" dirty="0">
                        <a:latin typeface="DilleniaUPC"/>
                        <a:ea typeface="Cordia New"/>
                        <a:cs typeface="Angsana New"/>
                      </a:endParaRPr>
                    </a:p>
                  </a:txBody>
                  <a:tcPr marL="45328" marR="453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100">
                        <a:latin typeface="DilleniaUPC"/>
                        <a:ea typeface="Cordia New"/>
                        <a:cs typeface="Angsana New"/>
                      </a:endParaRPr>
                    </a:p>
                  </a:txBody>
                  <a:tcPr marL="45328" marR="453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100">
                        <a:latin typeface="DilleniaUPC"/>
                        <a:ea typeface="Cordia New"/>
                        <a:cs typeface="Angsana New"/>
                      </a:endParaRPr>
                    </a:p>
                  </a:txBody>
                  <a:tcPr marL="45328" marR="453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100">
                        <a:latin typeface="DilleniaUPC"/>
                        <a:ea typeface="Cordia New"/>
                        <a:cs typeface="Angsana New"/>
                      </a:endParaRPr>
                    </a:p>
                  </a:txBody>
                  <a:tcPr marL="45328" marR="453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100">
                        <a:latin typeface="DilleniaUPC"/>
                        <a:ea typeface="Cordia New"/>
                        <a:cs typeface="Angsana New"/>
                      </a:endParaRPr>
                    </a:p>
                  </a:txBody>
                  <a:tcPr marL="45328" marR="453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100">
                        <a:latin typeface="DilleniaUPC"/>
                        <a:ea typeface="Cordia New"/>
                        <a:cs typeface="Angsana New"/>
                      </a:endParaRPr>
                    </a:p>
                  </a:txBody>
                  <a:tcPr marL="45328" marR="453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60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100">
                        <a:latin typeface="DilleniaUPC"/>
                        <a:ea typeface="Cordia New"/>
                        <a:cs typeface="Angsana New"/>
                      </a:endParaRPr>
                    </a:p>
                  </a:txBody>
                  <a:tcPr marL="45328" marR="453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100">
                        <a:latin typeface="DilleniaUPC"/>
                        <a:ea typeface="Cordia New"/>
                        <a:cs typeface="Angsana New"/>
                      </a:endParaRPr>
                    </a:p>
                  </a:txBody>
                  <a:tcPr marL="45328" marR="453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100">
                        <a:latin typeface="DilleniaUPC"/>
                        <a:ea typeface="Cordia New"/>
                        <a:cs typeface="Angsana New"/>
                      </a:endParaRPr>
                    </a:p>
                  </a:txBody>
                  <a:tcPr marL="45328" marR="453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100">
                        <a:latin typeface="DilleniaUPC"/>
                        <a:ea typeface="Cordia New"/>
                        <a:cs typeface="Angsana New"/>
                      </a:endParaRPr>
                    </a:p>
                  </a:txBody>
                  <a:tcPr marL="45328" marR="453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100">
                        <a:latin typeface="DilleniaUPC"/>
                        <a:ea typeface="Cordia New"/>
                        <a:cs typeface="Angsana New"/>
                      </a:endParaRPr>
                    </a:p>
                  </a:txBody>
                  <a:tcPr marL="45328" marR="453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100">
                        <a:latin typeface="DilleniaUPC"/>
                        <a:ea typeface="Cordia New"/>
                        <a:cs typeface="Angsana New"/>
                      </a:endParaRPr>
                    </a:p>
                  </a:txBody>
                  <a:tcPr marL="45328" marR="453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100">
                        <a:latin typeface="DilleniaUPC"/>
                        <a:ea typeface="Cordia New"/>
                        <a:cs typeface="Angsana New"/>
                      </a:endParaRPr>
                    </a:p>
                  </a:txBody>
                  <a:tcPr marL="45328" marR="453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100">
                        <a:latin typeface="DilleniaUPC"/>
                        <a:ea typeface="Cordia New"/>
                        <a:cs typeface="Angsana New"/>
                      </a:endParaRPr>
                    </a:p>
                  </a:txBody>
                  <a:tcPr marL="45328" marR="453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100">
                        <a:latin typeface="DilleniaUPC"/>
                        <a:ea typeface="Cordia New"/>
                        <a:cs typeface="Angsana New"/>
                      </a:endParaRPr>
                    </a:p>
                  </a:txBody>
                  <a:tcPr marL="45328" marR="453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100">
                        <a:latin typeface="DilleniaUPC"/>
                        <a:ea typeface="Cordia New"/>
                        <a:cs typeface="Angsana New"/>
                      </a:endParaRPr>
                    </a:p>
                  </a:txBody>
                  <a:tcPr marL="45328" marR="453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60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100">
                        <a:latin typeface="DilleniaUPC"/>
                        <a:ea typeface="Cordia New"/>
                        <a:cs typeface="Angsana New"/>
                      </a:endParaRPr>
                    </a:p>
                  </a:txBody>
                  <a:tcPr marL="45328" marR="453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100">
                        <a:latin typeface="DilleniaUPC"/>
                        <a:ea typeface="Cordia New"/>
                        <a:cs typeface="Angsana New"/>
                      </a:endParaRPr>
                    </a:p>
                  </a:txBody>
                  <a:tcPr marL="45328" marR="453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100">
                        <a:latin typeface="DilleniaUPC"/>
                        <a:ea typeface="Cordia New"/>
                        <a:cs typeface="Angsana New"/>
                      </a:endParaRPr>
                    </a:p>
                  </a:txBody>
                  <a:tcPr marL="45328" marR="453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100">
                        <a:latin typeface="DilleniaUPC"/>
                        <a:ea typeface="Cordia New"/>
                        <a:cs typeface="Angsana New"/>
                      </a:endParaRPr>
                    </a:p>
                  </a:txBody>
                  <a:tcPr marL="45328" marR="453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100">
                        <a:latin typeface="DilleniaUPC"/>
                        <a:ea typeface="Cordia New"/>
                        <a:cs typeface="Angsana New"/>
                      </a:endParaRPr>
                    </a:p>
                  </a:txBody>
                  <a:tcPr marL="45328" marR="453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100">
                        <a:latin typeface="DilleniaUPC"/>
                        <a:ea typeface="Cordia New"/>
                        <a:cs typeface="Angsana New"/>
                      </a:endParaRPr>
                    </a:p>
                  </a:txBody>
                  <a:tcPr marL="45328" marR="453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100">
                        <a:latin typeface="DilleniaUPC"/>
                        <a:ea typeface="Cordia New"/>
                        <a:cs typeface="Angsana New"/>
                      </a:endParaRPr>
                    </a:p>
                  </a:txBody>
                  <a:tcPr marL="45328" marR="453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100" dirty="0">
                        <a:latin typeface="DilleniaUPC"/>
                        <a:ea typeface="Cordia New"/>
                        <a:cs typeface="Angsana New"/>
                      </a:endParaRPr>
                    </a:p>
                  </a:txBody>
                  <a:tcPr marL="45328" marR="453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100">
                        <a:latin typeface="DilleniaUPC"/>
                        <a:ea typeface="Cordia New"/>
                        <a:cs typeface="Angsana New"/>
                      </a:endParaRPr>
                    </a:p>
                  </a:txBody>
                  <a:tcPr marL="45328" marR="453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100" dirty="0">
                        <a:latin typeface="DilleniaUPC"/>
                        <a:ea typeface="Cordia New"/>
                        <a:cs typeface="Angsana New"/>
                      </a:endParaRPr>
                    </a:p>
                  </a:txBody>
                  <a:tcPr marL="45328" marR="453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60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100">
                        <a:latin typeface="DilleniaUPC"/>
                        <a:ea typeface="Cordia New"/>
                        <a:cs typeface="Angsana New"/>
                      </a:endParaRPr>
                    </a:p>
                  </a:txBody>
                  <a:tcPr marL="45328" marR="453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100">
                        <a:latin typeface="DilleniaUPC"/>
                        <a:ea typeface="Cordia New"/>
                        <a:cs typeface="Angsana New"/>
                      </a:endParaRPr>
                    </a:p>
                  </a:txBody>
                  <a:tcPr marL="45328" marR="453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100">
                        <a:latin typeface="DilleniaUPC"/>
                        <a:ea typeface="Cordia New"/>
                        <a:cs typeface="Angsana New"/>
                      </a:endParaRPr>
                    </a:p>
                  </a:txBody>
                  <a:tcPr marL="45328" marR="453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100">
                        <a:latin typeface="DilleniaUPC"/>
                        <a:ea typeface="Cordia New"/>
                        <a:cs typeface="Angsana New"/>
                      </a:endParaRPr>
                    </a:p>
                  </a:txBody>
                  <a:tcPr marL="45328" marR="453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100">
                        <a:latin typeface="DilleniaUPC"/>
                        <a:ea typeface="Cordia New"/>
                        <a:cs typeface="Angsana New"/>
                      </a:endParaRPr>
                    </a:p>
                  </a:txBody>
                  <a:tcPr marL="45328" marR="453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100">
                        <a:latin typeface="DilleniaUPC"/>
                        <a:ea typeface="Cordia New"/>
                        <a:cs typeface="Angsana New"/>
                      </a:endParaRPr>
                    </a:p>
                  </a:txBody>
                  <a:tcPr marL="45328" marR="453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100">
                        <a:latin typeface="DilleniaUPC"/>
                        <a:ea typeface="Cordia New"/>
                        <a:cs typeface="Angsana New"/>
                      </a:endParaRPr>
                    </a:p>
                  </a:txBody>
                  <a:tcPr marL="45328" marR="453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100">
                        <a:latin typeface="DilleniaUPC"/>
                        <a:ea typeface="Cordia New"/>
                        <a:cs typeface="Angsana New"/>
                      </a:endParaRPr>
                    </a:p>
                  </a:txBody>
                  <a:tcPr marL="45328" marR="453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100">
                        <a:latin typeface="DilleniaUPC"/>
                        <a:ea typeface="Cordia New"/>
                        <a:cs typeface="Angsana New"/>
                      </a:endParaRPr>
                    </a:p>
                  </a:txBody>
                  <a:tcPr marL="45328" marR="453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100" dirty="0">
                        <a:latin typeface="DilleniaUPC"/>
                        <a:ea typeface="Cordia New"/>
                        <a:cs typeface="Angsana New"/>
                      </a:endParaRPr>
                    </a:p>
                  </a:txBody>
                  <a:tcPr marL="45328" marR="453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60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100">
                        <a:latin typeface="DilleniaUPC"/>
                        <a:ea typeface="Cordia New"/>
                        <a:cs typeface="Angsana New"/>
                      </a:endParaRPr>
                    </a:p>
                  </a:txBody>
                  <a:tcPr marL="45328" marR="453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100">
                        <a:latin typeface="DilleniaUPC"/>
                        <a:ea typeface="Cordia New"/>
                        <a:cs typeface="Angsana New"/>
                      </a:endParaRPr>
                    </a:p>
                  </a:txBody>
                  <a:tcPr marL="45328" marR="453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100">
                        <a:latin typeface="DilleniaUPC"/>
                        <a:ea typeface="Cordia New"/>
                        <a:cs typeface="Angsana New"/>
                      </a:endParaRPr>
                    </a:p>
                  </a:txBody>
                  <a:tcPr marL="45328" marR="453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100">
                        <a:latin typeface="DilleniaUPC"/>
                        <a:ea typeface="Cordia New"/>
                        <a:cs typeface="Angsana New"/>
                      </a:endParaRPr>
                    </a:p>
                  </a:txBody>
                  <a:tcPr marL="45328" marR="453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100">
                        <a:latin typeface="DilleniaUPC"/>
                        <a:ea typeface="Cordia New"/>
                        <a:cs typeface="Angsana New"/>
                      </a:endParaRPr>
                    </a:p>
                  </a:txBody>
                  <a:tcPr marL="45328" marR="453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100">
                        <a:latin typeface="DilleniaUPC"/>
                        <a:ea typeface="Cordia New"/>
                        <a:cs typeface="Angsana New"/>
                      </a:endParaRPr>
                    </a:p>
                  </a:txBody>
                  <a:tcPr marL="45328" marR="453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100" dirty="0">
                        <a:latin typeface="DilleniaUPC"/>
                        <a:ea typeface="Cordia New"/>
                        <a:cs typeface="Angsana New"/>
                      </a:endParaRPr>
                    </a:p>
                  </a:txBody>
                  <a:tcPr marL="45328" marR="453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100">
                        <a:latin typeface="DilleniaUPC"/>
                        <a:ea typeface="Cordia New"/>
                        <a:cs typeface="Angsana New"/>
                      </a:endParaRPr>
                    </a:p>
                  </a:txBody>
                  <a:tcPr marL="45328" marR="453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100">
                        <a:latin typeface="DilleniaUPC"/>
                        <a:ea typeface="Cordia New"/>
                        <a:cs typeface="Angsana New"/>
                      </a:endParaRPr>
                    </a:p>
                  </a:txBody>
                  <a:tcPr marL="45328" marR="453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100" dirty="0">
                        <a:latin typeface="DilleniaUPC"/>
                        <a:ea typeface="Cordia New"/>
                        <a:cs typeface="Angsana New"/>
                      </a:endParaRPr>
                    </a:p>
                  </a:txBody>
                  <a:tcPr marL="45328" marR="453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1112847" y="166085"/>
            <a:ext cx="768030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18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แบบสำรวจการเบิกวัคซีน </a:t>
            </a:r>
            <a:r>
              <a:rPr kumimoji="0" lang="en-US" sz="1800" b="1" i="0" u="none" strike="noStrike" cap="none" normalizeH="0" baseline="0" dirty="0" err="1" smtClean="0">
                <a:ln>
                  <a:noFill/>
                </a:ln>
                <a:solidFill>
                  <a:srgbClr val="0000CC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dT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th-TH" sz="18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เพื่อรณรงค์ ในประชากรกลุ่มเอายุ 20 -50 ปี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18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ในพื้นที่ภาคเหนือ กลาง ใต้</a:t>
            </a:r>
            <a:endParaRPr kumimoji="0" lang="en-US" sz="900" b="1" i="0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-27384"/>
            <a:ext cx="8915400" cy="1143000"/>
          </a:xfrm>
        </p:spPr>
        <p:txBody>
          <a:bodyPr>
            <a:normAutofit/>
          </a:bodyPr>
          <a:lstStyle/>
          <a:p>
            <a:r>
              <a:rPr lang="th-TH" sz="3200" b="1" dirty="0" smtClean="0">
                <a:solidFill>
                  <a:srgbClr val="CC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การส่งแบบสำรวจการจัดส่งวัคซีน</a:t>
            </a:r>
            <a:endParaRPr lang="th-TH" sz="3200" b="1" dirty="0">
              <a:solidFill>
                <a:srgbClr val="CC00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000108"/>
            <a:ext cx="9101170" cy="6143668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th-TH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เภสัชกรขัตติยะ อุตม์อ่าง </a:t>
            </a:r>
          </a:p>
          <a:p>
            <a:pPr marL="514350" indent="-514350">
              <a:buNone/>
            </a:pPr>
            <a:r>
              <a:rPr lang="th-TH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  ประสานจังหวัดในภาคเหนือ  (เขตบริการสุขภาพที่ 1-3) </a:t>
            </a:r>
          </a:p>
          <a:p>
            <a:pPr marL="514350" indent="-514350">
              <a:buNone/>
            </a:pPr>
            <a:r>
              <a:rPr lang="th-TH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  โทรศัพท์ 02 590-3222  โทรศัพท์มือถือ 08-0291-3312                                         </a:t>
            </a:r>
          </a:p>
          <a:p>
            <a:pPr marL="514350" indent="-514350">
              <a:buNone/>
            </a:pPr>
            <a:r>
              <a:rPr lang="th-TH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  อีเมล์ </a:t>
            </a:r>
            <a:r>
              <a:rPr lang="en-US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kub-2007@hotmail.com</a:t>
            </a:r>
            <a:endParaRPr lang="th-TH" sz="24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14350" indent="-514350">
              <a:buFont typeface="+mj-lt"/>
              <a:buAutoNum type="arabicPeriod"/>
            </a:pPr>
            <a:endParaRPr lang="en-US" sz="11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14350" indent="-514350">
              <a:buNone/>
            </a:pPr>
            <a:r>
              <a:rPr lang="th-TH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2.   เภสัชกรหญิงปิยะนาถ เชื้อนาค </a:t>
            </a:r>
          </a:p>
          <a:p>
            <a:pPr marL="514350" indent="-514350">
              <a:buNone/>
            </a:pPr>
            <a:r>
              <a:rPr lang="th-TH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 ประสานกับจังหวัดในภาคกลาง (เขตบริการสุขภาพที่ 4-6)    </a:t>
            </a:r>
          </a:p>
          <a:p>
            <a:pPr marL="514350" indent="-514350">
              <a:buNone/>
            </a:pPr>
            <a:r>
              <a:rPr lang="th-TH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  โทรศัพท์ 02 590-3222 โทรศัพท์มือถือ 08-4761-7449 </a:t>
            </a:r>
          </a:p>
          <a:p>
            <a:pPr marL="514350" indent="-514350">
              <a:buNone/>
            </a:pPr>
            <a:r>
              <a:rPr lang="th-TH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  อีเมล์ </a:t>
            </a:r>
            <a:r>
              <a:rPr lang="en-US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indee_indy@msn.com</a:t>
            </a:r>
            <a:endParaRPr lang="th-TH" sz="24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14350" indent="-514350">
              <a:buFont typeface="+mj-lt"/>
              <a:buAutoNum type="arabicPeriod"/>
            </a:pPr>
            <a:endParaRPr lang="en-US" sz="11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14350" indent="-514350">
              <a:buAutoNum type="arabicPeriod" startAt="3"/>
            </a:pPr>
            <a:r>
              <a:rPr lang="th-TH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เภสัชกรอภิชัย พจน์เลิศอรุณ </a:t>
            </a:r>
          </a:p>
          <a:p>
            <a:pPr marL="514350" indent="-514350">
              <a:buNone/>
            </a:pPr>
            <a:r>
              <a:rPr lang="th-TH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  ประสานกับจังหวัดในภาคใต้ (เขตบริการสุขภาพที่ 11-12) </a:t>
            </a:r>
          </a:p>
          <a:p>
            <a:pPr marL="514350" indent="-514350">
              <a:buNone/>
            </a:pPr>
            <a:r>
              <a:rPr lang="th-TH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  โทรศัพท์ 02 590-3222 โทรศัพท์มือถือ 08-1553-7774 </a:t>
            </a:r>
          </a:p>
          <a:p>
            <a:pPr marL="514350" indent="-514350">
              <a:buNone/>
            </a:pPr>
            <a:r>
              <a:rPr lang="th-TH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  อีเมล์ </a:t>
            </a:r>
            <a:r>
              <a:rPr lang="en-US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idol_99_2000@yahoo.com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980728"/>
            <a:ext cx="9906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/>
          </p:cNvSpPr>
          <p:nvPr/>
        </p:nvSpPr>
        <p:spPr bwMode="auto">
          <a:xfrm>
            <a:off x="1988079" y="4046538"/>
            <a:ext cx="6158575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th-TH" sz="72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ขอบคุณครับ</a:t>
            </a:r>
          </a:p>
        </p:txBody>
      </p:sp>
      <p:pic>
        <p:nvPicPr>
          <p:cNvPr id="33795" name="Picture 9" descr="ประสานมือ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4187" y="404813"/>
            <a:ext cx="6089783" cy="39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16634"/>
            <a:ext cx="9906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th-TH" sz="28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endParaRPr lang="th-TH" sz="28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6456" y="1633009"/>
            <a:ext cx="10225136" cy="25160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5125" indent="-365125">
              <a:lnSpc>
                <a:spcPct val="150000"/>
              </a:lnSpc>
            </a:pPr>
            <a:r>
              <a:rPr lang="th-TH" sz="20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/>
              </a:rPr>
              <a:t></a:t>
            </a:r>
            <a:r>
              <a:rPr lang="th-TH" sz="2800" b="1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/>
              </a:rPr>
              <a:t>  เพื่อ</a:t>
            </a:r>
            <a:r>
              <a:rPr lang="th-TH" sz="2800" b="1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ประเมินความครอบคลุมของการได้รับวัคซีน </a:t>
            </a:r>
            <a:r>
              <a:rPr lang="en-US" sz="2800" b="1" dirty="0" err="1" smtClean="0"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dT</a:t>
            </a:r>
            <a:r>
              <a:rPr lang="en-US" sz="2800" b="1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 </a:t>
            </a:r>
            <a:r>
              <a:rPr lang="th-TH" sz="2800" b="1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            ในประชากรกลุ่มอายุ 20-50 ปี  ช่วงรณรงค์ ฯ</a:t>
            </a:r>
            <a:endParaRPr lang="en-US" sz="2800" b="1" dirty="0" smtClean="0">
              <a:latin typeface="Tahoma" pitchFamily="34" charset="0"/>
              <a:ea typeface="Tahoma" pitchFamily="34" charset="0"/>
              <a:cs typeface="Tahoma" pitchFamily="34" charset="0"/>
              <a:sym typeface="Wingdings 2"/>
            </a:endParaRPr>
          </a:p>
          <a:p>
            <a:pPr marL="365125" indent="-365125">
              <a:lnSpc>
                <a:spcPct val="150000"/>
              </a:lnSpc>
            </a:pPr>
            <a:endParaRPr lang="en-US" sz="1050" b="1" dirty="0" smtClean="0">
              <a:latin typeface="Tahoma" pitchFamily="34" charset="0"/>
              <a:ea typeface="Tahoma" pitchFamily="34" charset="0"/>
              <a:cs typeface="Tahoma" pitchFamily="34" charset="0"/>
              <a:sym typeface="Wingdings 2"/>
            </a:endParaRPr>
          </a:p>
          <a:p>
            <a:pPr marL="266700" indent="-266700" algn="thaiDist">
              <a:lnSpc>
                <a:spcPct val="150000"/>
              </a:lnSpc>
            </a:pPr>
            <a:r>
              <a:rPr lang="th-TH" sz="20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/>
              </a:rPr>
              <a:t> </a:t>
            </a:r>
            <a:r>
              <a:rPr lang="th-TH" sz="2800" b="1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เพื่อประเมินผลการให้บริการวัคซีน </a:t>
            </a:r>
            <a:r>
              <a:rPr lang="en-US" sz="2800" b="1" dirty="0" err="1" smtClean="0"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dT</a:t>
            </a:r>
            <a:r>
              <a:rPr lang="en-US" sz="2800" b="1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 </a:t>
            </a:r>
            <a:r>
              <a:rPr lang="th-TH" sz="2800" b="1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ช่วงรณรงค์ฯ</a:t>
            </a:r>
            <a:endParaRPr lang="en-US" sz="1050" b="1" dirty="0" smtClean="0">
              <a:latin typeface="Tahoma" pitchFamily="34" charset="0"/>
              <a:ea typeface="Tahoma" pitchFamily="34" charset="0"/>
              <a:cs typeface="Tahoma" pitchFamily="34" charset="0"/>
              <a:sym typeface="Wingdings 2"/>
            </a:endParaRPr>
          </a:p>
          <a:p>
            <a:pPr marL="365125" indent="-365125">
              <a:lnSpc>
                <a:spcPct val="150000"/>
              </a:lnSpc>
            </a:pPr>
            <a:endParaRPr lang="th-TH" sz="1050" b="1" dirty="0" smtClean="0">
              <a:latin typeface="Tahoma" pitchFamily="34" charset="0"/>
              <a:ea typeface="Tahoma" pitchFamily="34" charset="0"/>
              <a:cs typeface="Tahoma" pitchFamily="34" charset="0"/>
              <a:sym typeface="Wingdings 2"/>
            </a:endParaRPr>
          </a:p>
        </p:txBody>
      </p:sp>
      <p:sp>
        <p:nvSpPr>
          <p:cNvPr id="6" name="AutoShape 8"/>
          <p:cNvSpPr>
            <a:spLocks noChangeArrowheads="1"/>
          </p:cNvSpPr>
          <p:nvPr/>
        </p:nvSpPr>
        <p:spPr bwMode="auto">
          <a:xfrm>
            <a:off x="0" y="11540"/>
            <a:ext cx="9906000" cy="132922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CE780"/>
              </a:gs>
              <a:gs pos="50000">
                <a:srgbClr val="FFFFFF"/>
              </a:gs>
              <a:gs pos="100000">
                <a:srgbClr val="FCE780"/>
              </a:gs>
            </a:gsLst>
            <a:lin ang="5400000" scaled="1"/>
          </a:gradFill>
          <a:ln w="28575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50000"/>
              </a:lnSpc>
            </a:pPr>
            <a:r>
              <a:rPr lang="th-TH" sz="3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วัตถุประสงค์</a:t>
            </a:r>
          </a:p>
          <a:p>
            <a:pPr>
              <a:lnSpc>
                <a:spcPct val="150000"/>
              </a:lnSpc>
            </a:pPr>
            <a:endParaRPr lang="th-TH" sz="1400" b="1" dirty="0">
              <a:solidFill>
                <a:srgbClr val="0000FF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Line 2"/>
          <p:cNvSpPr>
            <a:spLocks noChangeShapeType="1"/>
          </p:cNvSpPr>
          <p:nvPr/>
        </p:nvSpPr>
        <p:spPr bwMode="auto">
          <a:xfrm>
            <a:off x="7670271" y="531816"/>
            <a:ext cx="0" cy="35829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h-TH"/>
          </a:p>
        </p:txBody>
      </p:sp>
      <p:sp>
        <p:nvSpPr>
          <p:cNvPr id="51203" name="Line 3"/>
          <p:cNvSpPr>
            <a:spLocks noChangeShapeType="1"/>
          </p:cNvSpPr>
          <p:nvPr/>
        </p:nvSpPr>
        <p:spPr bwMode="auto">
          <a:xfrm>
            <a:off x="2209933" y="531816"/>
            <a:ext cx="0" cy="35829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h-TH"/>
          </a:p>
        </p:txBody>
      </p:sp>
      <p:sp>
        <p:nvSpPr>
          <p:cNvPr id="51204" name="Line 4"/>
          <p:cNvSpPr>
            <a:spLocks noChangeShapeType="1"/>
          </p:cNvSpPr>
          <p:nvPr/>
        </p:nvSpPr>
        <p:spPr bwMode="auto">
          <a:xfrm>
            <a:off x="2215091" y="547688"/>
            <a:ext cx="54276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h-TH"/>
          </a:p>
        </p:txBody>
      </p:sp>
      <p:sp>
        <p:nvSpPr>
          <p:cNvPr id="51205" name="Oval 5"/>
          <p:cNvSpPr>
            <a:spLocks noChangeArrowheads="1"/>
          </p:cNvSpPr>
          <p:nvPr/>
        </p:nvSpPr>
        <p:spPr bwMode="auto">
          <a:xfrm>
            <a:off x="5257403" y="3352800"/>
            <a:ext cx="4560888" cy="1524000"/>
          </a:xfrm>
          <a:prstGeom prst="ellipse">
            <a:avLst/>
          </a:prstGeom>
          <a:gradFill rotWithShape="1">
            <a:gsLst>
              <a:gs pos="0">
                <a:srgbClr val="CCFF66"/>
              </a:gs>
              <a:gs pos="50000">
                <a:srgbClr val="FFFFFF"/>
              </a:gs>
              <a:gs pos="100000">
                <a:srgbClr val="CCFF66"/>
              </a:gs>
            </a:gsLst>
            <a:lin ang="5400000" scaled="1"/>
          </a:gradFill>
          <a:ln w="38100">
            <a:solidFill>
              <a:srgbClr val="66FF33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th-TH" sz="2800" b="1">
              <a:cs typeface="EucrosiaUPC" pitchFamily="18" charset="-34"/>
            </a:endParaRPr>
          </a:p>
        </p:txBody>
      </p:sp>
      <p:sp>
        <p:nvSpPr>
          <p:cNvPr id="51206" name="Oval 6"/>
          <p:cNvSpPr>
            <a:spLocks noChangeArrowheads="1"/>
          </p:cNvSpPr>
          <p:nvPr/>
        </p:nvSpPr>
        <p:spPr bwMode="auto">
          <a:xfrm>
            <a:off x="199496" y="3352800"/>
            <a:ext cx="4044950" cy="1524000"/>
          </a:xfrm>
          <a:prstGeom prst="ellipse">
            <a:avLst/>
          </a:prstGeom>
          <a:gradFill rotWithShape="1">
            <a:gsLst>
              <a:gs pos="0">
                <a:srgbClr val="FFCCFF"/>
              </a:gs>
              <a:gs pos="50000">
                <a:srgbClr val="FFFFFF"/>
              </a:gs>
              <a:gs pos="100000">
                <a:srgbClr val="FFCCFF"/>
              </a:gs>
            </a:gsLst>
            <a:lin ang="5400000" scaled="1"/>
          </a:gradFill>
          <a:ln w="38100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th-TH" sz="280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51207" name="Rectangle 7"/>
          <p:cNvSpPr>
            <a:spLocks noChangeArrowheads="1"/>
          </p:cNvSpPr>
          <p:nvPr/>
        </p:nvSpPr>
        <p:spPr bwMode="auto">
          <a:xfrm>
            <a:off x="323321" y="1524000"/>
            <a:ext cx="3962400" cy="1066800"/>
          </a:xfrm>
          <a:prstGeom prst="rect">
            <a:avLst/>
          </a:prstGeom>
          <a:gradFill rotWithShape="1">
            <a:gsLst>
              <a:gs pos="0">
                <a:srgbClr val="FFCCFF"/>
              </a:gs>
              <a:gs pos="50000">
                <a:srgbClr val="FFFFFF"/>
              </a:gs>
              <a:gs pos="100000">
                <a:srgbClr val="FFCCFF"/>
              </a:gs>
            </a:gsLst>
            <a:lin ang="5400000" scaled="1"/>
          </a:gradFill>
          <a:ln w="38100">
            <a:solidFill>
              <a:srgbClr val="0000FF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05000"/>
              </a:lnSpc>
            </a:pPr>
            <a:r>
              <a:rPr lang="th-TH" sz="2600" b="1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ความครอบคลุมของ</a:t>
            </a:r>
            <a:r>
              <a:rPr lang="en-US" sz="2600" b="1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การ</a:t>
            </a:r>
            <a:r>
              <a:rPr lang="en-US" sz="2600" b="1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ให้</a:t>
            </a:r>
            <a:r>
              <a:rPr lang="th-TH" sz="2600" b="1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บริการ</a:t>
            </a:r>
            <a:r>
              <a:rPr lang="th-TH" sz="2600" b="1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วัคซีน</a:t>
            </a:r>
            <a:r>
              <a:rPr lang="en-US" sz="2600" b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</a:p>
        </p:txBody>
      </p:sp>
      <p:sp>
        <p:nvSpPr>
          <p:cNvPr id="51208" name="Rectangle 8"/>
          <p:cNvSpPr>
            <a:spLocks noChangeArrowheads="1"/>
          </p:cNvSpPr>
          <p:nvPr/>
        </p:nvSpPr>
        <p:spPr bwMode="auto">
          <a:xfrm>
            <a:off x="5668433" y="1524000"/>
            <a:ext cx="3962400" cy="1373188"/>
          </a:xfrm>
          <a:prstGeom prst="rect">
            <a:avLst/>
          </a:prstGeom>
          <a:gradFill rotWithShape="1">
            <a:gsLst>
              <a:gs pos="0">
                <a:srgbClr val="CCFF66"/>
              </a:gs>
              <a:gs pos="50000">
                <a:srgbClr val="FFFFFF"/>
              </a:gs>
              <a:gs pos="100000">
                <a:srgbClr val="CCFF66"/>
              </a:gs>
            </a:gsLst>
            <a:lin ang="5400000" scaled="1"/>
          </a:gradFill>
          <a:ln w="38100">
            <a:solidFill>
              <a:srgbClr val="0099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2800" b="1" dirty="0">
              <a:solidFill>
                <a:srgbClr val="0000FF"/>
              </a:solidFill>
              <a:latin typeface="Tahoma" pitchFamily="34" charset="0"/>
              <a:cs typeface="Tahoma" pitchFamily="34" charset="0"/>
            </a:endParaRPr>
          </a:p>
          <a:p>
            <a:pPr algn="ctr"/>
            <a:r>
              <a:rPr lang="en-US" sz="2600" b="1" dirty="0" err="1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ความครอบคลุม</a:t>
            </a:r>
            <a:endParaRPr lang="en-US" sz="2600" b="1" dirty="0">
              <a:solidFill>
                <a:srgbClr val="0000FF"/>
              </a:solidFill>
              <a:latin typeface="Tahoma" pitchFamily="34" charset="0"/>
              <a:cs typeface="Tahoma" pitchFamily="34" charset="0"/>
            </a:endParaRPr>
          </a:p>
          <a:p>
            <a:pPr algn="ctr"/>
            <a:r>
              <a:rPr lang="en-US" sz="2600" b="1" dirty="0" err="1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ของการ</a:t>
            </a:r>
            <a:r>
              <a:rPr lang="en-US" sz="2600" b="1" dirty="0" err="1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ได้รับ</a:t>
            </a:r>
            <a:r>
              <a:rPr lang="en-US" sz="2600" b="1" dirty="0" err="1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วัคซีน</a:t>
            </a:r>
            <a:r>
              <a:rPr lang="th-TH" sz="2600" b="1" dirty="0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ใน</a:t>
            </a:r>
            <a:r>
              <a:rPr lang="th-TH" sz="2600" b="1" dirty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พื้นที่รับผิดชอบ</a:t>
            </a:r>
            <a:r>
              <a:rPr lang="en-US" sz="2600" b="1" dirty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 </a:t>
            </a:r>
          </a:p>
          <a:p>
            <a:pPr algn="ctr"/>
            <a:endParaRPr lang="en-US" sz="2800" b="1" dirty="0">
              <a:solidFill>
                <a:srgbClr val="0000FF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51209" name="Rectangle 9"/>
          <p:cNvSpPr>
            <a:spLocks noChangeArrowheads="1"/>
          </p:cNvSpPr>
          <p:nvPr/>
        </p:nvSpPr>
        <p:spPr bwMode="auto">
          <a:xfrm>
            <a:off x="261408" y="3657600"/>
            <a:ext cx="3962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th-TH" sz="2600" b="1">
                <a:solidFill>
                  <a:srgbClr val="0000CC"/>
                </a:solidFill>
                <a:latin typeface="EucrosiaUPC" pitchFamily="18" charset="-34"/>
                <a:cs typeface="Tahoma" pitchFamily="34" charset="0"/>
              </a:rPr>
              <a:t>ยึด</a:t>
            </a:r>
            <a:r>
              <a:rPr lang="th-TH" sz="2600" b="1">
                <a:solidFill>
                  <a:srgbClr val="FF0000"/>
                </a:solidFill>
                <a:latin typeface="EucrosiaUPC" pitchFamily="18" charset="-34"/>
                <a:cs typeface="Tahoma" pitchFamily="34" charset="0"/>
              </a:rPr>
              <a:t>ผู้ให้</a:t>
            </a:r>
            <a:r>
              <a:rPr lang="th-TH" sz="2600" b="1">
                <a:solidFill>
                  <a:srgbClr val="0000CC"/>
                </a:solidFill>
                <a:latin typeface="EucrosiaUPC" pitchFamily="18" charset="-34"/>
                <a:cs typeface="Tahoma" pitchFamily="34" charset="0"/>
              </a:rPr>
              <a:t>บริการเป็นหลัก</a:t>
            </a:r>
          </a:p>
        </p:txBody>
      </p:sp>
      <p:sp>
        <p:nvSpPr>
          <p:cNvPr id="51210" name="Rectangle 10"/>
          <p:cNvSpPr>
            <a:spLocks noChangeArrowheads="1"/>
          </p:cNvSpPr>
          <p:nvPr/>
        </p:nvSpPr>
        <p:spPr bwMode="auto">
          <a:xfrm>
            <a:off x="5606521" y="3644900"/>
            <a:ext cx="3962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th-TH" sz="2600" b="1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ยึดเด็กในพื้นที่รับผิดชอบ</a:t>
            </a:r>
            <a:r>
              <a:rPr lang="th-TH" sz="2600" b="1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ได้รับ</a:t>
            </a:r>
            <a:r>
              <a:rPr lang="th-TH" sz="2600" b="1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วัคซีนเป็นหลัก</a:t>
            </a:r>
          </a:p>
        </p:txBody>
      </p:sp>
      <p:sp>
        <p:nvSpPr>
          <p:cNvPr id="51211" name="Rectangle 11"/>
          <p:cNvSpPr>
            <a:spLocks noChangeArrowheads="1"/>
          </p:cNvSpPr>
          <p:nvPr/>
        </p:nvSpPr>
        <p:spPr bwMode="auto">
          <a:xfrm>
            <a:off x="-149622" y="5800725"/>
            <a:ext cx="553773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20000"/>
              </a:lnSpc>
            </a:pPr>
            <a:r>
              <a:rPr lang="th-TH" sz="1400" b="1">
                <a:solidFill>
                  <a:srgbClr val="FF3300"/>
                </a:solidFill>
                <a:latin typeface="Tahoma" pitchFamily="34" charset="0"/>
                <a:cs typeface="Tahoma" pitchFamily="34" charset="0"/>
              </a:rPr>
              <a:t>=</a:t>
            </a:r>
            <a:r>
              <a:rPr lang="th-TH" sz="1400" b="1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th-TH" sz="1600" b="1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จำนวนเด็กผู้มารับบริการทั้งหมดทั้งในและนอกพื้นที่</a:t>
            </a:r>
          </a:p>
          <a:p>
            <a:pPr algn="ctr">
              <a:lnSpc>
                <a:spcPct val="120000"/>
              </a:lnSpc>
            </a:pPr>
            <a:r>
              <a:rPr lang="th-TH" sz="1600" b="1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จำนวนเด็กในพื้นที่รับผิดชอบทั้งหมด</a:t>
            </a:r>
          </a:p>
          <a:p>
            <a:pPr algn="ctr">
              <a:lnSpc>
                <a:spcPct val="120000"/>
              </a:lnSpc>
            </a:pPr>
            <a:endParaRPr lang="th-TH" sz="1400" b="1">
              <a:solidFill>
                <a:schemeClr val="tx2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51212" name="Rectangle 12"/>
          <p:cNvSpPr>
            <a:spLocks noChangeArrowheads="1"/>
          </p:cNvSpPr>
          <p:nvPr/>
        </p:nvSpPr>
        <p:spPr bwMode="auto">
          <a:xfrm>
            <a:off x="5100902" y="5780088"/>
            <a:ext cx="4870450" cy="912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20000"/>
              </a:lnSpc>
            </a:pPr>
            <a:r>
              <a:rPr lang="th-TH" sz="1800" b="1">
                <a:solidFill>
                  <a:srgbClr val="336600"/>
                </a:solidFill>
                <a:latin typeface="Tahoma" pitchFamily="34" charset="0"/>
                <a:cs typeface="Tahoma" pitchFamily="34" charset="0"/>
              </a:rPr>
              <a:t>=</a:t>
            </a:r>
            <a:r>
              <a:rPr lang="th-TH" sz="1800" b="1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th-TH" sz="1600" b="1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จำนวนเด็กในพื้นที่รับผิดชอบที่ได้รับวัคซีน</a:t>
            </a:r>
          </a:p>
          <a:p>
            <a:pPr algn="ctr">
              <a:lnSpc>
                <a:spcPct val="120000"/>
              </a:lnSpc>
            </a:pPr>
            <a:r>
              <a:rPr lang="th-TH" sz="1600" b="1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จำนวนเด็กในพื้นที่รับผิดชอบทั้งหมด</a:t>
            </a:r>
          </a:p>
          <a:p>
            <a:pPr algn="ctr">
              <a:lnSpc>
                <a:spcPct val="120000"/>
              </a:lnSpc>
            </a:pPr>
            <a:r>
              <a:rPr lang="th-TH" sz="1600" b="1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 </a:t>
            </a:r>
          </a:p>
        </p:txBody>
      </p:sp>
      <p:sp>
        <p:nvSpPr>
          <p:cNvPr id="51213" name="Line 13"/>
          <p:cNvSpPr>
            <a:spLocks noChangeShapeType="1"/>
          </p:cNvSpPr>
          <p:nvPr/>
        </p:nvSpPr>
        <p:spPr bwMode="auto">
          <a:xfrm>
            <a:off x="201216" y="6172200"/>
            <a:ext cx="49530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th-TH"/>
          </a:p>
        </p:txBody>
      </p:sp>
      <p:sp>
        <p:nvSpPr>
          <p:cNvPr id="51214" name="Line 14"/>
          <p:cNvSpPr>
            <a:spLocks noChangeShapeType="1"/>
          </p:cNvSpPr>
          <p:nvPr/>
        </p:nvSpPr>
        <p:spPr bwMode="auto">
          <a:xfrm>
            <a:off x="5312437" y="6143625"/>
            <a:ext cx="4540250" cy="0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</p:spPr>
        <p:txBody>
          <a:bodyPr/>
          <a:lstStyle/>
          <a:p>
            <a:endParaRPr lang="th-TH"/>
          </a:p>
        </p:txBody>
      </p:sp>
      <p:sp>
        <p:nvSpPr>
          <p:cNvPr id="51215" name="AutoShape 15"/>
          <p:cNvSpPr>
            <a:spLocks noChangeArrowheads="1"/>
          </p:cNvSpPr>
          <p:nvPr/>
        </p:nvSpPr>
        <p:spPr bwMode="auto">
          <a:xfrm flipV="1">
            <a:off x="1891771" y="5029200"/>
            <a:ext cx="577850" cy="609600"/>
          </a:xfrm>
          <a:prstGeom prst="upArrow">
            <a:avLst>
              <a:gd name="adj1" fmla="val 50000"/>
              <a:gd name="adj2" fmla="val 28571"/>
            </a:avLst>
          </a:prstGeom>
          <a:solidFill>
            <a:srgbClr val="FF33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h-TH"/>
          </a:p>
        </p:txBody>
      </p:sp>
      <p:sp>
        <p:nvSpPr>
          <p:cNvPr id="51216" name="AutoShape 16"/>
          <p:cNvSpPr>
            <a:spLocks noChangeArrowheads="1"/>
          </p:cNvSpPr>
          <p:nvPr/>
        </p:nvSpPr>
        <p:spPr bwMode="auto">
          <a:xfrm flipV="1">
            <a:off x="7285037" y="5029200"/>
            <a:ext cx="577850" cy="609600"/>
          </a:xfrm>
          <a:prstGeom prst="upArrow">
            <a:avLst>
              <a:gd name="adj1" fmla="val 50000"/>
              <a:gd name="adj2" fmla="val 28571"/>
            </a:avLst>
          </a:prstGeom>
          <a:solidFill>
            <a:srgbClr val="FF00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pPr algn="ctr"/>
            <a:endParaRPr lang="th-TH" sz="2800">
              <a:solidFill>
                <a:srgbClr val="FF0000"/>
              </a:solidFill>
            </a:endParaRPr>
          </a:p>
        </p:txBody>
      </p:sp>
      <p:sp>
        <p:nvSpPr>
          <p:cNvPr id="51217" name="Rectangle 17"/>
          <p:cNvSpPr>
            <a:spLocks noChangeArrowheads="1"/>
          </p:cNvSpPr>
          <p:nvPr/>
        </p:nvSpPr>
        <p:spPr bwMode="auto">
          <a:xfrm>
            <a:off x="2433506" y="228600"/>
            <a:ext cx="5030390" cy="685800"/>
          </a:xfrm>
          <a:prstGeom prst="rect">
            <a:avLst/>
          </a:prstGeom>
          <a:gradFill rotWithShape="1">
            <a:gsLst>
              <a:gs pos="0">
                <a:srgbClr val="CCFFFF"/>
              </a:gs>
              <a:gs pos="50000">
                <a:srgbClr val="FFFFFF"/>
              </a:gs>
              <a:gs pos="100000">
                <a:srgbClr val="CCFFFF"/>
              </a:gs>
            </a:gsLst>
            <a:lin ang="5400000" scaled="1"/>
          </a:gra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th-TH" sz="2800" b="1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ความครอบคลุมของ</a:t>
            </a:r>
            <a:r>
              <a:rPr lang="en-US" sz="2800" b="1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งาน EPI</a:t>
            </a:r>
          </a:p>
        </p:txBody>
      </p:sp>
      <p:sp>
        <p:nvSpPr>
          <p:cNvPr id="51218" name="Rectangle 5"/>
          <p:cNvSpPr>
            <a:spLocks noChangeArrowheads="1"/>
          </p:cNvSpPr>
          <p:nvPr/>
        </p:nvSpPr>
        <p:spPr bwMode="auto">
          <a:xfrm>
            <a:off x="2383631" y="5013327"/>
            <a:ext cx="1872854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30000"/>
              </a:lnSpc>
              <a:spcBef>
                <a:spcPct val="50000"/>
              </a:spcBef>
            </a:pPr>
            <a:r>
              <a:rPr lang="en-US" sz="2000" b="1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&gt; </a:t>
            </a:r>
            <a:r>
              <a:rPr lang="th-TH" sz="2000" b="1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100</a:t>
            </a:r>
            <a:r>
              <a:rPr lang="en-US" sz="2000" b="1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% </a:t>
            </a:r>
            <a:r>
              <a:rPr lang="th-TH" sz="2000" b="1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ได้</a:t>
            </a:r>
          </a:p>
        </p:txBody>
      </p:sp>
      <p:sp>
        <p:nvSpPr>
          <p:cNvPr id="51219" name="Rectangle 5"/>
          <p:cNvSpPr>
            <a:spLocks noChangeArrowheads="1"/>
          </p:cNvSpPr>
          <p:nvPr/>
        </p:nvSpPr>
        <p:spPr bwMode="auto">
          <a:xfrm>
            <a:off x="7555045" y="5013328"/>
            <a:ext cx="235095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30000"/>
              </a:lnSpc>
              <a:spcBef>
                <a:spcPct val="50000"/>
              </a:spcBef>
            </a:pPr>
            <a:r>
              <a:rPr lang="en-US" sz="2000" b="1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&gt;</a:t>
            </a:r>
            <a:r>
              <a:rPr lang="th-TH" sz="2000" b="1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100</a:t>
            </a:r>
            <a:r>
              <a:rPr lang="en-US" sz="2000" b="1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% </a:t>
            </a:r>
            <a:r>
              <a:rPr lang="th-TH" sz="2000" b="1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ไม่ได้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/>
          <a:srcRect l="12305" t="12451" r="5663" b="4785"/>
          <a:stretch>
            <a:fillRect/>
          </a:stretch>
        </p:blipFill>
        <p:spPr bwMode="auto">
          <a:xfrm>
            <a:off x="738158" y="142854"/>
            <a:ext cx="8215370" cy="6630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30" descr="F:\Pics cartoon\images (2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3248" y="3165326"/>
            <a:ext cx="2672556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0" y="214314"/>
            <a:ext cx="9906000" cy="669925"/>
          </a:xfrm>
          <a:prstGeom prst="rect">
            <a:avLst/>
          </a:prstGeom>
          <a:solidFill>
            <a:srgbClr val="00FF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endParaRPr lang="th-TH" sz="900" b="1" dirty="0">
              <a:latin typeface="Tahoma" pitchFamily="34" charset="0"/>
              <a:cs typeface="Tahoma" pitchFamily="34" charset="0"/>
            </a:endParaRPr>
          </a:p>
          <a:p>
            <a:pPr algn="ctr" eaLnBrk="0" hangingPunct="0"/>
            <a:r>
              <a:rPr lang="th-TH" sz="2400" b="1" dirty="0">
                <a:latin typeface="Tahoma" pitchFamily="34" charset="0"/>
                <a:cs typeface="Tahoma" pitchFamily="34" charset="0"/>
              </a:rPr>
              <a:t>รหัสวัคซีนมาตรฐานที่บันทึก </a:t>
            </a:r>
            <a:r>
              <a:rPr lang="th-TH" sz="2400" b="1" dirty="0" smtClean="0">
                <a:latin typeface="Tahoma" pitchFamily="34" charset="0"/>
                <a:cs typeface="Tahoma" pitchFamily="34" charset="0"/>
              </a:rPr>
              <a:t>ผ่าน</a:t>
            </a:r>
            <a:r>
              <a:rPr lang="th-TH" sz="2400" b="1" dirty="0">
                <a:latin typeface="Tahoma" pitchFamily="34" charset="0"/>
                <a:cs typeface="Tahoma" pitchFamily="34" charset="0"/>
              </a:rPr>
              <a:t>ฐานข้อมูล 43 แฟ้ม</a:t>
            </a:r>
            <a:r>
              <a:rPr lang="th-TH" sz="2400" b="1" dirty="0" smtClean="0">
                <a:latin typeface="Tahoma" pitchFamily="34" charset="0"/>
                <a:cs typeface="Tahoma" pitchFamily="34" charset="0"/>
              </a:rPr>
              <a:t>ของ </a:t>
            </a:r>
            <a:r>
              <a:rPr lang="th-TH" sz="2400" b="1" dirty="0" err="1" smtClean="0">
                <a:latin typeface="Tahoma" pitchFamily="34" charset="0"/>
                <a:cs typeface="Tahoma" pitchFamily="34" charset="0"/>
              </a:rPr>
              <a:t>สนย</a:t>
            </a:r>
            <a:r>
              <a:rPr lang="th-TH" sz="2400" b="1" dirty="0" smtClean="0">
                <a:latin typeface="Tahoma" pitchFamily="34" charset="0"/>
                <a:cs typeface="Tahoma" pitchFamily="34" charset="0"/>
              </a:rPr>
              <a:t>.</a:t>
            </a:r>
            <a:endParaRPr lang="th-TH" sz="2400" b="1" dirty="0"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0069765"/>
              </p:ext>
            </p:extLst>
          </p:nvPr>
        </p:nvGraphicFramePr>
        <p:xfrm>
          <a:off x="344488" y="4599021"/>
          <a:ext cx="8928992" cy="1735449"/>
        </p:xfrm>
        <a:graphic>
          <a:graphicData uri="http://schemas.openxmlformats.org/drawingml/2006/table">
            <a:tbl>
              <a:tblPr/>
              <a:tblGrid>
                <a:gridCol w="1550140"/>
                <a:gridCol w="1356373"/>
                <a:gridCol w="2002265"/>
                <a:gridCol w="839660"/>
                <a:gridCol w="1420962"/>
                <a:gridCol w="1759592"/>
              </a:tblGrid>
              <a:tr h="533283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รหัสที่ใช้บันทึก (มาตรฐาน  สนย.)</a:t>
                      </a:r>
                    </a:p>
                  </a:txBody>
                  <a:tcPr marL="10319" marR="10319" marT="9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ชื่อวัคซีนภาษาอังกฤษ</a:t>
                      </a:r>
                    </a:p>
                  </a:txBody>
                  <a:tcPr marL="10319" marR="10319" marT="9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ชื่อวัคซีนภาษาไทย</a:t>
                      </a:r>
                    </a:p>
                  </a:txBody>
                  <a:tcPr marL="10319" marR="10319" marT="9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ประเภท</a:t>
                      </a:r>
                    </a:p>
                  </a:txBody>
                  <a:tcPr marL="10319" marR="10319" marT="9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อายุ</a:t>
                      </a:r>
                    </a:p>
                  </a:txBody>
                  <a:tcPr marL="10319" marR="10319" marT="9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1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รหัส 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ICD_10 _TM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10319" marR="10319" marT="9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40948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073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10319" marR="10319" marT="9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MMR2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10319" marR="10319" marT="9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หัด คางทูม หัดเยอรมัน</a:t>
                      </a:r>
                    </a:p>
                  </a:txBody>
                  <a:tcPr marL="10319" marR="10319" marT="9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ฉีด</a:t>
                      </a:r>
                    </a:p>
                  </a:txBody>
                  <a:tcPr marL="10319" marR="10319" marT="9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 ปี 6 เดือน</a:t>
                      </a:r>
                    </a:p>
                  </a:txBody>
                  <a:tcPr marL="10319" marR="10319" marT="9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600" b="0" i="0" u="none" strike="noStrike" dirty="0" smtClean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ctr" fontAlgn="t"/>
                      <a:r>
                        <a:rPr lang="en-US" sz="1600" b="1" i="0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Z27.4</a:t>
                      </a:r>
                      <a:endParaRPr lang="en-US" sz="1600" b="1" i="0" u="none" strike="noStrike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709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901</a:t>
                      </a:r>
                    </a:p>
                  </a:txBody>
                  <a:tcPr marL="10319" marR="10319" marT="9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dTC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10319" marR="10319" marT="9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ดีทีซี</a:t>
                      </a:r>
                    </a:p>
                  </a:txBody>
                  <a:tcPr marL="10319" marR="10319" marT="9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ฉีด</a:t>
                      </a:r>
                    </a:p>
                  </a:txBody>
                  <a:tcPr marL="10319" marR="10319" marT="9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สำหรับการรณรงค์</a:t>
                      </a:r>
                    </a:p>
                  </a:txBody>
                  <a:tcPr marL="10319" marR="10319" marT="9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Z23.5, Z23.6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10319" marR="10319" marT="9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7918" name="Down Arrow Callout 8"/>
          <p:cNvSpPr>
            <a:spLocks noChangeArrowheads="1"/>
          </p:cNvSpPr>
          <p:nvPr/>
        </p:nvSpPr>
        <p:spPr bwMode="auto">
          <a:xfrm>
            <a:off x="272480" y="1071564"/>
            <a:ext cx="9361040" cy="3500437"/>
          </a:xfrm>
          <a:prstGeom prst="downArrowCallout">
            <a:avLst>
              <a:gd name="adj1" fmla="val 24998"/>
              <a:gd name="adj2" fmla="val 24998"/>
              <a:gd name="adj3" fmla="val 25000"/>
              <a:gd name="adj4" fmla="val 64977"/>
            </a:avLst>
          </a:prstGeom>
          <a:solidFill>
            <a:srgbClr val="00FF9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r>
              <a:rPr lang="th-TH" sz="2800" u="sng" dirty="0">
                <a:latin typeface="Tahoma" pitchFamily="34" charset="0"/>
                <a:cs typeface="Tahoma" pitchFamily="34" charset="0"/>
              </a:rPr>
              <a:t>ปี </a:t>
            </a:r>
            <a:r>
              <a:rPr lang="th-TH" sz="2800" u="sng" dirty="0" smtClean="0">
                <a:latin typeface="Tahoma" pitchFamily="34" charset="0"/>
                <a:cs typeface="Tahoma" pitchFamily="34" charset="0"/>
              </a:rPr>
              <a:t>255</a:t>
            </a:r>
            <a:r>
              <a:rPr lang="en-US" sz="2800" u="sng" dirty="0" smtClean="0">
                <a:latin typeface="Tahoma" pitchFamily="34" charset="0"/>
                <a:cs typeface="Tahoma" pitchFamily="34" charset="0"/>
              </a:rPr>
              <a:t>8</a:t>
            </a:r>
            <a:endParaRPr lang="th-TH" sz="2800" u="sng" dirty="0">
              <a:latin typeface="Tahoma" pitchFamily="34" charset="0"/>
              <a:cs typeface="Tahoma" pitchFamily="34" charset="0"/>
            </a:endParaRPr>
          </a:p>
          <a:p>
            <a:pPr eaLnBrk="0" hangingPunct="0"/>
            <a:endParaRPr lang="th-TH" u="sng" dirty="0" smtClean="0">
              <a:latin typeface="Tahoma" pitchFamily="34" charset="0"/>
              <a:cs typeface="Tahoma" pitchFamily="34" charset="0"/>
            </a:endParaRPr>
          </a:p>
          <a:p>
            <a:pPr eaLnBrk="0" hangingPunct="0"/>
            <a:r>
              <a:rPr lang="th-TH" sz="2800" dirty="0" smtClean="0">
                <a:latin typeface="Tahoma" pitchFamily="34" charset="0"/>
                <a:cs typeface="Tahoma" pitchFamily="34" charset="0"/>
              </a:rPr>
              <a:t>1</a:t>
            </a:r>
            <a:r>
              <a:rPr lang="th-TH" sz="2800" dirty="0">
                <a:latin typeface="Tahoma" pitchFamily="34" charset="0"/>
                <a:cs typeface="Tahoma" pitchFamily="34" charset="0"/>
              </a:rPr>
              <a:t>. </a:t>
            </a:r>
            <a:r>
              <a:rPr lang="th-TH" sz="2800" dirty="0" smtClean="0">
                <a:latin typeface="Tahoma" pitchFamily="34" charset="0"/>
                <a:cs typeface="Tahoma" pitchFamily="34" charset="0"/>
              </a:rPr>
              <a:t>การ</a:t>
            </a:r>
            <a:r>
              <a:rPr lang="th-TH" sz="2800" dirty="0">
                <a:latin typeface="Tahoma" pitchFamily="34" charset="0"/>
                <a:cs typeface="Tahoma" pitchFamily="34" charset="0"/>
              </a:rPr>
              <a:t>ให้วัคซีนรวม</a:t>
            </a:r>
            <a:r>
              <a:rPr lang="th-TH" sz="2800" dirty="0" smtClean="0">
                <a:latin typeface="Tahoma" pitchFamily="34" charset="0"/>
                <a:cs typeface="Tahoma" pitchFamily="34" charset="0"/>
              </a:rPr>
              <a:t>หัด-</a:t>
            </a:r>
            <a:r>
              <a:rPr lang="th-TH" sz="2800" dirty="0">
                <a:latin typeface="Tahoma" pitchFamily="34" charset="0"/>
                <a:cs typeface="Tahoma" pitchFamily="34" charset="0"/>
              </a:rPr>
              <a:t>หัดเยอรมันใน</a:t>
            </a:r>
            <a:r>
              <a:rPr lang="th-TH" sz="2800" dirty="0" smtClean="0">
                <a:latin typeface="Tahoma" pitchFamily="34" charset="0"/>
                <a:cs typeface="Tahoma" pitchFamily="34" charset="0"/>
              </a:rPr>
              <a:t>เด็กอายุ 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2.5 </a:t>
            </a:r>
            <a:r>
              <a:rPr lang="th-TH" sz="2800" dirty="0" smtClean="0">
                <a:latin typeface="Tahoma" pitchFamily="34" charset="0"/>
                <a:cs typeface="Tahoma" pitchFamily="34" charset="0"/>
              </a:rPr>
              <a:t>ปี -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7 </a:t>
            </a:r>
            <a:r>
              <a:rPr lang="th-TH" sz="2800" dirty="0" smtClean="0">
                <a:latin typeface="Tahoma" pitchFamily="34" charset="0"/>
                <a:cs typeface="Tahoma" pitchFamily="34" charset="0"/>
              </a:rPr>
              <a:t>ปี</a:t>
            </a:r>
            <a:endParaRPr lang="en-US" sz="2800" dirty="0">
              <a:latin typeface="Tahoma" pitchFamily="34" charset="0"/>
              <a:cs typeface="Tahoma" pitchFamily="34" charset="0"/>
            </a:endParaRPr>
          </a:p>
          <a:p>
            <a:pPr algn="thaiDist" eaLnBrk="0" hangingPunct="0"/>
            <a:r>
              <a:rPr lang="th-TH" sz="2800" dirty="0" smtClean="0">
                <a:latin typeface="Tahoma" pitchFamily="34" charset="0"/>
                <a:cs typeface="Tahoma" pitchFamily="34" charset="0"/>
              </a:rPr>
              <a:t>2</a:t>
            </a:r>
            <a:r>
              <a:rPr lang="th-TH" sz="2800" dirty="0">
                <a:latin typeface="Tahoma" pitchFamily="34" charset="0"/>
                <a:cs typeface="Tahoma" pitchFamily="34" charset="0"/>
              </a:rPr>
              <a:t>. รณรงค์ให้วัคซีนคอตีบ-บาดทะยัก ในกลุ่มผู้ใหญ่อายุ 20-50 ปี</a:t>
            </a:r>
            <a:endParaRPr lang="en-US" sz="2800" dirty="0">
              <a:latin typeface="Tahoma" pitchFamily="34" charset="0"/>
              <a:cs typeface="Tahoma" pitchFamily="34" charset="0"/>
            </a:endParaRPr>
          </a:p>
          <a:p>
            <a:pPr eaLnBrk="0" hangingPunct="0"/>
            <a:endParaRPr lang="en-US" sz="2800" dirty="0">
              <a:cs typeface="Angsana New" pitchFamily="18" charset="-34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00472" y="3718773"/>
            <a:ext cx="3888432" cy="646331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th-TH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รหัสวัคซีนอยู่ใน แนวทาง </a:t>
            </a:r>
            <a:r>
              <a:rPr lang="en-US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MR </a:t>
            </a:r>
            <a:r>
              <a:rPr lang="th-TH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หน้า </a:t>
            </a:r>
            <a:r>
              <a:rPr lang="en-US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4</a:t>
            </a:r>
          </a:p>
          <a:p>
            <a:r>
              <a:rPr lang="th-TH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รหัสวัคซีน อยู่</a:t>
            </a:r>
            <a:r>
              <a:rPr lang="th-TH" b="1" dirty="0">
                <a:latin typeface="Tahoma" pitchFamily="34" charset="0"/>
                <a:ea typeface="Tahoma" pitchFamily="34" charset="0"/>
                <a:cs typeface="Tahoma" pitchFamily="34" charset="0"/>
              </a:rPr>
              <a:t>ใน แนวทาง </a:t>
            </a:r>
            <a:r>
              <a:rPr lang="en-US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dT</a:t>
            </a:r>
            <a:r>
              <a:rPr lang="en-US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หน้า </a:t>
            </a:r>
            <a:r>
              <a:rPr lang="en-US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9</a:t>
            </a:r>
            <a:endParaRPr lang="en-US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7530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386" t="22629" r="22694" b="15733"/>
          <a:stretch/>
        </p:blipFill>
        <p:spPr bwMode="auto">
          <a:xfrm>
            <a:off x="-247690" y="188639"/>
            <a:ext cx="10241250" cy="65820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1640632" y="2992886"/>
            <a:ext cx="6840760" cy="830997"/>
          </a:xfrm>
          <a:prstGeom prst="rect">
            <a:avLst/>
          </a:prstGeom>
          <a:solidFill>
            <a:srgbClr val="FFCCFF"/>
          </a:solidFill>
        </p:spPr>
        <p:txBody>
          <a:bodyPr wrap="square" rtlCol="0">
            <a:spAutoFit/>
          </a:bodyPr>
          <a:lstStyle/>
          <a:p>
            <a:r>
              <a:rPr lang="th-TH" sz="2400" b="1" dirty="0" smtClean="0">
                <a:solidFill>
                  <a:srgbClr val="0000CC"/>
                </a:solidFill>
              </a:rPr>
              <a:t>พื้นที่ที่มีกลุ่มเป้าหมายรวมกันเป็นจำนวนมาก</a:t>
            </a:r>
            <a:r>
              <a:rPr lang="en-US" sz="2400" b="1" dirty="0" smtClean="0">
                <a:solidFill>
                  <a:srgbClr val="0000CC"/>
                </a:solidFill>
              </a:rPr>
              <a:t>:</a:t>
            </a:r>
            <a:r>
              <a:rPr lang="th-TH" sz="2400" b="1" dirty="0" smtClean="0">
                <a:solidFill>
                  <a:srgbClr val="0000CC"/>
                </a:solidFill>
              </a:rPr>
              <a:t> สถานประกอบการ โรงงาน สถานศึกษา สถานที่ราชการ เรือนจำ ฯลฯ</a:t>
            </a:r>
          </a:p>
        </p:txBody>
      </p:sp>
      <p:sp>
        <p:nvSpPr>
          <p:cNvPr id="16" name="Oval 15"/>
          <p:cNvSpPr/>
          <p:nvPr/>
        </p:nvSpPr>
        <p:spPr>
          <a:xfrm>
            <a:off x="128464" y="1124744"/>
            <a:ext cx="1368153" cy="43204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7" name="TextBox 16"/>
          <p:cNvSpPr txBox="1"/>
          <p:nvPr/>
        </p:nvSpPr>
        <p:spPr>
          <a:xfrm>
            <a:off x="1640632" y="3803558"/>
            <a:ext cx="6840760" cy="461665"/>
          </a:xfrm>
          <a:prstGeom prst="rect">
            <a:avLst/>
          </a:prstGeom>
          <a:solidFill>
            <a:srgbClr val="FFCCFF"/>
          </a:solidFill>
        </p:spPr>
        <p:txBody>
          <a:bodyPr wrap="square" rtlCol="0">
            <a:spAutoFit/>
          </a:bodyPr>
          <a:lstStyle/>
          <a:p>
            <a:pPr marL="361950">
              <a:buFont typeface="Arial" pitchFamily="34" charset="0"/>
              <a:buChar char="•"/>
            </a:pPr>
            <a:r>
              <a:rPr lang="th-TH" sz="2400" b="1" dirty="0" smtClean="0">
                <a:solidFill>
                  <a:srgbClr val="0000CC"/>
                </a:solidFill>
              </a:rPr>
              <a:t> การเบิกวัคซีน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640632" y="4221089"/>
            <a:ext cx="6840760" cy="1200329"/>
          </a:xfrm>
          <a:prstGeom prst="rect">
            <a:avLst/>
          </a:prstGeom>
          <a:solidFill>
            <a:srgbClr val="FFCCFF"/>
          </a:solidFill>
        </p:spPr>
        <p:txBody>
          <a:bodyPr wrap="square" rtlCol="0">
            <a:spAutoFit/>
          </a:bodyPr>
          <a:lstStyle/>
          <a:p>
            <a:pPr marL="361950">
              <a:buFont typeface="Arial" pitchFamily="34" charset="0"/>
              <a:buChar char="•"/>
            </a:pPr>
            <a:r>
              <a:rPr lang="th-TH" sz="2400" b="1" dirty="0" smtClean="0">
                <a:solidFill>
                  <a:srgbClr val="0000CC"/>
                </a:solidFill>
              </a:rPr>
              <a:t> ผลการรณรงค์ </a:t>
            </a:r>
          </a:p>
          <a:p>
            <a:pPr lvl="2">
              <a:buFont typeface="Wingdings" pitchFamily="2" charset="2"/>
              <a:buChar char="Ø"/>
            </a:pPr>
            <a:r>
              <a:rPr lang="th-TH" sz="2400" b="1" dirty="0" smtClean="0">
                <a:solidFill>
                  <a:srgbClr val="0000CC"/>
                </a:solidFill>
              </a:rPr>
              <a:t> ความครอบคลุมการได้รับวัคซีน (เฉพาะในพื้นที่รับผิดชอบ)</a:t>
            </a:r>
          </a:p>
          <a:p>
            <a:pPr lvl="2">
              <a:buFont typeface="Wingdings" pitchFamily="2" charset="2"/>
              <a:buChar char="Ø"/>
            </a:pPr>
            <a:r>
              <a:rPr lang="th-TH" sz="2400" b="1" dirty="0" smtClean="0">
                <a:solidFill>
                  <a:srgbClr val="0000CC"/>
                </a:solidFill>
              </a:rPr>
              <a:t> ผลการให้บริการ (ใน+นอก+ต่างชาติ)</a:t>
            </a:r>
            <a:endParaRPr lang="th-TH" sz="2400" b="1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0540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7" grpId="0" animBg="1"/>
      <p:bldP spid="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1419838"/>
              </p:ext>
            </p:extLst>
          </p:nvPr>
        </p:nvGraphicFramePr>
        <p:xfrm>
          <a:off x="-28137" y="1196754"/>
          <a:ext cx="9906001" cy="5456701"/>
        </p:xfrm>
        <a:graphic>
          <a:graphicData uri="http://schemas.openxmlformats.org/drawingml/2006/table">
            <a:tbl>
              <a:tblPr/>
              <a:tblGrid>
                <a:gridCol w="1664325"/>
                <a:gridCol w="1664325"/>
                <a:gridCol w="1030349"/>
                <a:gridCol w="810639"/>
                <a:gridCol w="932515"/>
                <a:gridCol w="1030349"/>
                <a:gridCol w="1030349"/>
                <a:gridCol w="871575"/>
                <a:gridCol w="871575"/>
              </a:tblGrid>
              <a:tr h="253024">
                <a:tc row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4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หมู่ที่</a:t>
                      </a:r>
                      <a:endParaRPr lang="en-US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6161" marR="461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11125" algn="l"/>
                        </a:tabLst>
                      </a:pPr>
                      <a:r>
                        <a:rPr lang="en-US" sz="14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*</a:t>
                      </a:r>
                      <a:r>
                        <a:rPr lang="th-TH" sz="14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จำนวนกลุ่มเป้าหมาย        </a:t>
                      </a:r>
                      <a:br>
                        <a:rPr lang="th-TH" sz="14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</a:br>
                      <a:r>
                        <a:rPr lang="th-TH" sz="14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ที่มีอยู่</a:t>
                      </a:r>
                      <a:r>
                        <a:rPr lang="th-TH" sz="14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จริงใน</a:t>
                      </a:r>
                      <a:r>
                        <a:rPr lang="th-TH" sz="14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พื้นที่รับผิดชอบ</a:t>
                      </a:r>
                      <a:endParaRPr lang="en-US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6161" marR="461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th-TH" sz="14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จำนวนกลุ่มเป้าหมายที่ได้รับวัคซีน </a:t>
                      </a:r>
                      <a:r>
                        <a:rPr lang="en-US" sz="1400" b="1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dT</a:t>
                      </a:r>
                      <a:endParaRPr lang="en-US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6161" marR="46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253024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400" b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กลุ่มเป้าหมายในจังหวัด</a:t>
                      </a:r>
                      <a:endParaRPr lang="en-US" sz="140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6161" marR="461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4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กลุ่ม      เป้าหมาย</a:t>
                      </a:r>
                      <a:endParaRPr lang="en-US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4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นอกจังหวัด</a:t>
                      </a:r>
                      <a:endParaRPr lang="en-US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6161" marR="461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4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ชาว  ต่างชาติ</a:t>
                      </a:r>
                      <a:endParaRPr lang="en-US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6161" marR="461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*</a:t>
                      </a:r>
                      <a:r>
                        <a:rPr lang="th-TH" sz="14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** ผล</a:t>
                      </a:r>
                      <a:r>
                        <a:rPr lang="th-TH" sz="14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การให้</a:t>
                      </a:r>
                      <a:r>
                        <a:rPr lang="th-TH" sz="14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วัคซีน</a:t>
                      </a:r>
                      <a:endParaRPr lang="en-US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6161" marR="461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</a:tr>
              <a:tr h="253024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en-US" sz="1400" b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**</a:t>
                      </a:r>
                      <a:r>
                        <a:rPr lang="th-TH" sz="1400" b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กลุ่มเป้าหมายในพื้นที่</a:t>
                      </a:r>
                      <a:endParaRPr lang="en-US" sz="140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6161" marR="46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4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กลุ่ม      เป้าหมาย </a:t>
                      </a:r>
                      <a:r>
                        <a:rPr lang="th-TH" sz="14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นอกพื้นที่</a:t>
                      </a:r>
                      <a:endParaRPr lang="en-US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6161" marR="461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609080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4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ได้รับในพื้นที่</a:t>
                      </a:r>
                      <a:endParaRPr lang="en-US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6161" marR="461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400" b="1" spc="-4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ได้รับจากที่อื่น</a:t>
                      </a:r>
                      <a:endParaRPr lang="en-US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6161" marR="461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13335" algn="ctr">
                        <a:spcAft>
                          <a:spcPts val="0"/>
                        </a:spcAft>
                      </a:pPr>
                      <a:r>
                        <a:rPr lang="th-TH" sz="14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*ความครอบคลุม </a:t>
                      </a:r>
                      <a:r>
                        <a:rPr lang="en-US" sz="14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(%)</a:t>
                      </a:r>
                      <a:endParaRPr lang="en-US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6161" marR="461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253024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400" b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(1)</a:t>
                      </a:r>
                      <a:endParaRPr lang="en-US" sz="140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6161" marR="46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400" b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(2)</a:t>
                      </a:r>
                      <a:endParaRPr lang="en-US" sz="140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6161" marR="46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4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(3)</a:t>
                      </a:r>
                      <a:endParaRPr lang="en-US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6161" marR="46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th-TH" sz="14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</a:t>
                      </a:r>
                      <a:r>
                        <a:rPr lang="en-US" sz="14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4)</a:t>
                      </a:r>
                      <a:endParaRPr lang="en-US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6161" marR="46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en-US" sz="1400" b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(5)</a:t>
                      </a:r>
                      <a:endParaRPr lang="en-US" sz="140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6161" marR="46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en-US" sz="1400" b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(6)</a:t>
                      </a:r>
                      <a:endParaRPr lang="en-US" sz="140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6161" marR="46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en-US" sz="1400" b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(7)</a:t>
                      </a:r>
                      <a:endParaRPr lang="en-US" sz="140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6161" marR="46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en-US" sz="14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(8)</a:t>
                      </a:r>
                      <a:endParaRPr lang="en-US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6161" marR="46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2863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th-TH" sz="14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</a:t>
                      </a:r>
                      <a:endParaRPr lang="en-US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6161" marR="461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4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สำรวจไว้ </a:t>
                      </a:r>
                      <a:r>
                        <a:rPr lang="th-TH" sz="16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360 </a:t>
                      </a:r>
                      <a:r>
                        <a:rPr lang="th-TH" sz="14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คน</a:t>
                      </a:r>
                      <a:endParaRPr lang="en-US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4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ย้ายออก </a:t>
                      </a:r>
                      <a:r>
                        <a:rPr lang="th-TH" sz="16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2 </a:t>
                      </a:r>
                      <a:r>
                        <a:rPr lang="th-TH" sz="14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คน</a:t>
                      </a:r>
                      <a:endParaRPr lang="en-US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4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ย้ายเข้า </a:t>
                      </a:r>
                      <a:r>
                        <a:rPr lang="th-TH" sz="16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7 </a:t>
                      </a:r>
                      <a:r>
                        <a:rPr lang="th-TH" sz="14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คน</a:t>
                      </a:r>
                      <a:endParaRPr lang="en-US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4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ไม่ทราบว่าอยู่ที่ใด  </a:t>
                      </a:r>
                      <a:r>
                        <a:rPr lang="th-TH" sz="14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th-TH" sz="16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 </a:t>
                      </a:r>
                      <a:r>
                        <a:rPr lang="th-TH" sz="14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th-TH" sz="14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คน</a:t>
                      </a:r>
                      <a:endParaRPr lang="en-US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4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จำนวน</a:t>
                      </a:r>
                      <a:r>
                        <a:rPr lang="th-TH" sz="14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กลุ่มเป้าหมาย        ที่</a:t>
                      </a:r>
                      <a:r>
                        <a:rPr lang="th-TH" sz="14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มีอยู่จริง </a:t>
                      </a:r>
                      <a:r>
                        <a:rPr lang="en-US" sz="14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          = </a:t>
                      </a:r>
                      <a:r>
                        <a:rPr lang="th-TH" sz="14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th-TH" sz="14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th-TH" sz="16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365 </a:t>
                      </a:r>
                      <a:r>
                        <a:rPr lang="th-TH" sz="16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คน</a:t>
                      </a:r>
                      <a:endParaRPr lang="en-US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6161" marR="46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6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230</a:t>
                      </a:r>
                      <a:endParaRPr lang="en-US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6161" marR="461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6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70</a:t>
                      </a:r>
                      <a:endParaRPr lang="en-US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6161" marR="461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en-US" sz="16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82.19</a:t>
                      </a:r>
                      <a:endParaRPr lang="en-US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6161" marR="461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en-US" sz="16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15 </a:t>
                      </a:r>
                      <a:endParaRPr lang="en-US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6161" marR="461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en-US" sz="16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</a:t>
                      </a:r>
                      <a:endParaRPr lang="en-US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6161" marR="461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en-US" sz="16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8</a:t>
                      </a:r>
                      <a:endParaRPr lang="en-US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6161" marR="461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en-US" sz="16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260</a:t>
                      </a:r>
                      <a:endParaRPr lang="en-US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6161" marR="461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60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th-TH" sz="14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</a:t>
                      </a:r>
                      <a:endParaRPr lang="en-US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6161" marR="461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4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..................</a:t>
                      </a:r>
                      <a:endParaRPr lang="en-US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6161" marR="461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4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...............</a:t>
                      </a:r>
                      <a:endParaRPr lang="en-US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6161" marR="461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4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............</a:t>
                      </a:r>
                      <a:endParaRPr lang="en-US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6161" marR="461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th-TH" sz="14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...............</a:t>
                      </a:r>
                      <a:endParaRPr lang="en-US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6161" marR="461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th-TH" sz="14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................</a:t>
                      </a:r>
                      <a:endParaRPr lang="en-US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6161" marR="461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th-TH" sz="14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................</a:t>
                      </a:r>
                      <a:endParaRPr lang="en-US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6161" marR="461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th-TH" sz="14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..............</a:t>
                      </a:r>
                      <a:endParaRPr lang="en-US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6161" marR="461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th-TH" sz="14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..............</a:t>
                      </a:r>
                      <a:endParaRPr lang="en-US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6161" marR="461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60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th-TH" sz="14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</a:t>
                      </a:r>
                      <a:endParaRPr lang="en-US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6161" marR="461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4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..................</a:t>
                      </a:r>
                      <a:endParaRPr lang="en-US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6161" marR="461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400" b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...............</a:t>
                      </a:r>
                      <a:endParaRPr lang="en-US" sz="140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6161" marR="461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4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............</a:t>
                      </a:r>
                      <a:endParaRPr lang="en-US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6161" marR="461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th-TH" sz="14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...............</a:t>
                      </a:r>
                      <a:endParaRPr lang="en-US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6161" marR="461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th-TH" sz="14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................</a:t>
                      </a:r>
                      <a:endParaRPr lang="en-US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6161" marR="461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th-TH" sz="14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................</a:t>
                      </a:r>
                      <a:endParaRPr lang="en-US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6161" marR="461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th-TH" sz="14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..............</a:t>
                      </a:r>
                      <a:endParaRPr lang="en-US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6161" marR="461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th-TH" sz="14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..............</a:t>
                      </a:r>
                      <a:endParaRPr lang="en-US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6161" marR="461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6047">
                <a:tc>
                  <a:txBody>
                    <a:bodyPr/>
                    <a:lstStyle/>
                    <a:p>
                      <a:pPr indent="201295">
                        <a:spcAft>
                          <a:spcPts val="0"/>
                        </a:spcAft>
                      </a:pPr>
                      <a:r>
                        <a:rPr lang="th-TH" sz="14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</a:t>
                      </a:r>
                      <a:r>
                        <a:rPr lang="th-TH" sz="16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รวม รพสต</a:t>
                      </a:r>
                      <a:endParaRPr lang="en-US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6161" marR="461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400" b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..................</a:t>
                      </a:r>
                      <a:endParaRPr lang="en-US" sz="140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6161" marR="461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4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...............</a:t>
                      </a:r>
                      <a:endParaRPr lang="en-US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6161" marR="461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4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............</a:t>
                      </a:r>
                      <a:endParaRPr lang="en-US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6161" marR="461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th-TH" sz="14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...............</a:t>
                      </a:r>
                      <a:endParaRPr lang="en-US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6161" marR="461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th-TH" sz="14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................</a:t>
                      </a:r>
                      <a:endParaRPr lang="en-US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6161" marR="461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th-TH" sz="14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................</a:t>
                      </a:r>
                      <a:endParaRPr lang="en-US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6161" marR="461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th-TH" sz="14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..............</a:t>
                      </a:r>
                      <a:endParaRPr lang="en-US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6161" marR="461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th-TH" sz="14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..............</a:t>
                      </a:r>
                      <a:endParaRPr lang="en-US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6161" marR="461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" y="-33010"/>
            <a:ext cx="18473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</a:tabLst>
            </a:pPr>
            <a:endParaRPr kumimoji="0" lang="th-TH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267262" y="404666"/>
            <a:ext cx="937147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24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H SarabunPSK" pitchFamily="34" charset="-34"/>
                <a:ea typeface="Cordia New" pitchFamily="34" charset="-34"/>
                <a:cs typeface="TH SarabunPSK" pitchFamily="34" charset="-34"/>
              </a:rPr>
              <a:t>แบบรายงานผลการรณรงค์ให้วัคซีน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00CC"/>
                </a:solidFill>
                <a:effectLst/>
                <a:latin typeface="TH SarabunPSK" pitchFamily="34" charset="-34"/>
                <a:ea typeface="Cordia New" pitchFamily="34" charset="-34"/>
                <a:cs typeface="TH SarabunPSK" pitchFamily="34" charset="-34"/>
              </a:rPr>
              <a:t>dT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H SarabunPSK" pitchFamily="34" charset="-34"/>
                <a:ea typeface="Cordia New" pitchFamily="34" charset="-34"/>
                <a:cs typeface="TH SarabunPSK" pitchFamily="34" charset="-34"/>
              </a:rPr>
              <a:t> </a:t>
            </a:r>
            <a:r>
              <a:rPr kumimoji="0" lang="th-TH" sz="24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H SarabunPSK" pitchFamily="34" charset="-34"/>
                <a:ea typeface="Cordia New" pitchFamily="34" charset="-34"/>
                <a:cs typeface="TH SarabunPSK" pitchFamily="34" charset="-34"/>
              </a:rPr>
              <a:t>แก่ประชากรกลุ่มเป้าหมายอายุ 20 - 50 ปี ในระดับสถานบริการ</a:t>
            </a:r>
            <a:endParaRPr kumimoji="0" lang="en-US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24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H SarabunPSK" pitchFamily="34" charset="-34"/>
                <a:ea typeface="Cordia New" pitchFamily="34" charset="-34"/>
                <a:cs typeface="TH SarabunPSK" pitchFamily="34" charset="-34"/>
              </a:rPr>
              <a:t>สถานบริการ...........รพสต. แสนสุข.........ตำบล.........แสนสุข.......................อำเภอ.................สบายใจ..........จังหวัด 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H SarabunPSK" pitchFamily="34" charset="-34"/>
                <a:ea typeface="Cordia New" pitchFamily="34" charset="-34"/>
                <a:cs typeface="TH SarabunPSK" pitchFamily="34" charset="-34"/>
              </a:rPr>
              <a:t>A</a:t>
            </a:r>
            <a:endParaRPr kumimoji="0" lang="en-US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8182868" y="44624"/>
            <a:ext cx="1666677" cy="3619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th-TH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H SarabunIT?" charset="-34"/>
                <a:ea typeface="Angsana New" pitchFamily="18" charset="-34"/>
                <a:cs typeface="TH SarabunIT?" charset="-34"/>
              </a:rPr>
              <a:t>แบบ</a:t>
            </a:r>
            <a:r>
              <a:rPr kumimoji="0" lang="en-US" b="1" i="0" u="none" strike="noStrike" cap="none" normalizeH="0" dirty="0" smtClean="0">
                <a:ln>
                  <a:noFill/>
                </a:ln>
                <a:solidFill>
                  <a:srgbClr val="0000CC"/>
                </a:solidFill>
                <a:effectLst/>
                <a:latin typeface="TH SarabunIT?" charset="-34"/>
                <a:ea typeface="Angsana New" pitchFamily="18" charset="-34"/>
                <a:cs typeface="TH SarabunIT?" charset="-34"/>
              </a:rPr>
              <a:t>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Arial" pitchFamily="34" charset="0"/>
                <a:ea typeface="Angsana New" pitchFamily="18" charset="-34"/>
                <a:cs typeface="TH SarabunIT?" charset="-34"/>
              </a:rPr>
              <a:t>dTC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2</a:t>
            </a:r>
            <a:endParaRPr kumimoji="0" lang="th-TH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6" name="Oval 5"/>
          <p:cNvSpPr/>
          <p:nvPr/>
        </p:nvSpPr>
        <p:spPr>
          <a:xfrm>
            <a:off x="5169024" y="3789040"/>
            <a:ext cx="864096" cy="43204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355" t="22629" r="22573" b="18965"/>
          <a:stretch/>
        </p:blipFill>
        <p:spPr bwMode="auto">
          <a:xfrm>
            <a:off x="-258945" y="260648"/>
            <a:ext cx="10164945" cy="62892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Oval 6"/>
          <p:cNvSpPr/>
          <p:nvPr/>
        </p:nvSpPr>
        <p:spPr>
          <a:xfrm>
            <a:off x="-15552" y="836712"/>
            <a:ext cx="864096" cy="43204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232" t="23060" r="22815" b="13793"/>
          <a:stretch/>
        </p:blipFill>
        <p:spPr bwMode="auto">
          <a:xfrm>
            <a:off x="100793" y="181576"/>
            <a:ext cx="9676743" cy="64877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Oval 3"/>
          <p:cNvSpPr/>
          <p:nvPr/>
        </p:nvSpPr>
        <p:spPr>
          <a:xfrm>
            <a:off x="2648744" y="1268760"/>
            <a:ext cx="864096" cy="43204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1533</TotalTime>
  <Words>748</Words>
  <Application>Microsoft Office PowerPoint</Application>
  <PresentationFormat>A4 Paper (210x297 mm)</PresentationFormat>
  <Paragraphs>187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การส่งแบบสำรวจการจัดส่งวัคซีน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gcd</dc:creator>
  <cp:lastModifiedBy>Admin_8_1</cp:lastModifiedBy>
  <cp:revision>83</cp:revision>
  <dcterms:created xsi:type="dcterms:W3CDTF">2014-02-28T01:53:03Z</dcterms:created>
  <dcterms:modified xsi:type="dcterms:W3CDTF">2014-12-03T06:03:57Z</dcterms:modified>
</cp:coreProperties>
</file>