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80" r:id="rId4"/>
    <p:sldId id="258" r:id="rId5"/>
    <p:sldId id="285" r:id="rId6"/>
    <p:sldId id="286" r:id="rId7"/>
    <p:sldId id="266" r:id="rId8"/>
    <p:sldId id="275" r:id="rId9"/>
    <p:sldId id="277" r:id="rId10"/>
    <p:sldId id="287" r:id="rId11"/>
    <p:sldId id="288" r:id="rId12"/>
    <p:sldId id="289" r:id="rId13"/>
    <p:sldId id="278" r:id="rId14"/>
    <p:sldId id="264" r:id="rId15"/>
    <p:sldId id="282" r:id="rId16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  <a:srgbClr val="800000"/>
    <a:srgbClr val="005EA4"/>
    <a:srgbClr val="00589A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 autoAdjust="0"/>
    <p:restoredTop sz="94660"/>
  </p:normalViewPr>
  <p:slideViewPr>
    <p:cSldViewPr>
      <p:cViewPr>
        <p:scale>
          <a:sx n="71" d="100"/>
          <a:sy n="71" d="100"/>
        </p:scale>
        <p:origin x="-135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89E7A-4D21-4B97-A200-38A6474ABFDE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E6F19-C286-4FDF-8C96-8BB39FD57D3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4937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228A25A-75BD-46A8-9982-83007AEF0049}" type="slidenum">
              <a:rPr lang="en-US" smtClean="0"/>
              <a:pPr>
                <a:defRPr/>
              </a:pPr>
              <a:t>2</a:t>
            </a:fld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8614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FF9C-9BD1-41F4-9F90-BCDF166B8358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B67B-F66A-4D6D-ACAF-E8B2543AB2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FF9C-9BD1-41F4-9F90-BCDF166B8358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B67B-F66A-4D6D-ACAF-E8B2543AB2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FF9C-9BD1-41F4-9F90-BCDF166B8358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B67B-F66A-4D6D-ACAF-E8B2543AB2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FF9C-9BD1-41F4-9F90-BCDF166B8358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B67B-F66A-4D6D-ACAF-E8B2543AB2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FF9C-9BD1-41F4-9F90-BCDF166B8358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B67B-F66A-4D6D-ACAF-E8B2543AB2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FF9C-9BD1-41F4-9F90-BCDF166B8358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B67B-F66A-4D6D-ACAF-E8B2543AB2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FF9C-9BD1-41F4-9F90-BCDF166B8358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B67B-F66A-4D6D-ACAF-E8B2543AB2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FF9C-9BD1-41F4-9F90-BCDF166B8358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B67B-F66A-4D6D-ACAF-E8B2543AB2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FF9C-9BD1-41F4-9F90-BCDF166B8358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B67B-F66A-4D6D-ACAF-E8B2543AB2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FF9C-9BD1-41F4-9F90-BCDF166B8358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B67B-F66A-4D6D-ACAF-E8B2543AB2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FF9C-9BD1-41F4-9F90-BCDF166B8358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B67B-F66A-4D6D-ACAF-E8B2543AB2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5FF9C-9BD1-41F4-9F90-BCDF166B8358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4B67B-F66A-4D6D-ACAF-E8B2543AB2E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8596" y="1052736"/>
            <a:ext cx="8143932" cy="3429024"/>
          </a:xfrm>
          <a:prstGeom prst="roundRect">
            <a:avLst/>
          </a:prstGeom>
          <a:gradFill>
            <a:gsLst>
              <a:gs pos="0">
                <a:srgbClr val="FFFF99"/>
              </a:gs>
              <a:gs pos="35000">
                <a:schemeClr val="bg1"/>
              </a:gs>
              <a:gs pos="100000">
                <a:srgbClr val="FFFF99"/>
              </a:gs>
            </a:gsLst>
          </a:gradFill>
          <a:ln w="28575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th-TH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แนวทางการให้วัคซีน </a:t>
            </a:r>
            <a:r>
              <a:rPr lang="en-US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lang="th-TH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เข็มที่ 2</a:t>
            </a:r>
            <a:br>
              <a:rPr lang="th-TH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เพื่อเร่งภูมิคุ้มกันต่อโรคหัด</a:t>
            </a:r>
            <a:br>
              <a:rPr lang="th-TH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ในเด็กอายุ 2.5 - 7 ปี</a:t>
            </a:r>
            <a:endParaRPr lang="en-US" sz="36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30120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พญ.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ปิยนิตย์ </a:t>
            </a:r>
            <a:r>
              <a:rPr lang="th-TH" sz="1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ธรร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มา</a:t>
            </a:r>
            <a:r>
              <a:rPr lang="th-TH" sz="1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ภรณ์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พิลาศ</a:t>
            </a:r>
          </a:p>
          <a:p>
            <a:pPr algn="ctr"/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นายแพทย์ทรงคุณวุฒิด้านเวชกรรมป้องกัน                                             ผู้อำนวยการศูนย์ประสานงานโครงการกวาดล้างโปลิโอและโรคหัด                       ตามพันธะสัญญานานาชาติ กรมควบคุมโรค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464021"/>
              </p:ext>
            </p:extLst>
          </p:nvPr>
        </p:nvGraphicFramePr>
        <p:xfrm>
          <a:off x="428596" y="1643049"/>
          <a:ext cx="7929618" cy="4357718"/>
        </p:xfrm>
        <a:graphic>
          <a:graphicData uri="http://schemas.openxmlformats.org/drawingml/2006/table">
            <a:tbl>
              <a:tblPr/>
              <a:tblGrid>
                <a:gridCol w="941663"/>
                <a:gridCol w="941663"/>
                <a:gridCol w="804494"/>
                <a:gridCol w="942139"/>
                <a:gridCol w="942139"/>
                <a:gridCol w="804494"/>
                <a:gridCol w="804494"/>
                <a:gridCol w="874266"/>
                <a:gridCol w="874266"/>
              </a:tblGrid>
              <a:tr h="321235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หมู่ที่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เด็กกลุ่มเป้าหมาย        </a:t>
                      </a:r>
                      <a:b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ที่มีอยู่จริงในพื้นที่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รับผิด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อบ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จำนวนเด็กกลุ่มเป้าหมายที่ได้รับวัคซีน </a:t>
                      </a:r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MR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2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เด็กกลุ่มเป้าหมายในจังหวัด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เด็กกลุ่มเป้าหมาย</a:t>
                      </a:r>
                      <a:endParaRPr lang="en-US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นอกจังหวัด</a:t>
                      </a:r>
                      <a:endParaRPr lang="en-US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ต่าง ชาติ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การให้วัคซีน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52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เด็กกลุ่มเป้าหมายในพื้นที่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เด็กกลุ่มเป้าหมายนอกพื้นที่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5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ได้รับในพื้นที่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spc="-4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ได้รับจากที่อื่น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13335" algn="ctr">
                        <a:spcAft>
                          <a:spcPts val="0"/>
                        </a:spcAft>
                      </a:pPr>
                      <a:r>
                        <a:rPr lang="th-TH" sz="1600" b="1" spc="-7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ความครอบ คลุม </a:t>
                      </a:r>
                      <a:r>
                        <a:rPr lang="en-US" sz="1600" b="1" spc="-7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(%)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2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(2)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(3)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</a:t>
                      </a: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1235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th-TH" sz="1100" b="1">
                          <a:latin typeface="DilleniaUPC"/>
                          <a:ea typeface="Cordia New"/>
                          <a:cs typeface="TH SarabunPSK"/>
                        </a:rPr>
                        <a:t>        </a:t>
                      </a: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en-US" sz="1100" b="1">
                          <a:latin typeface="TH SarabunPSK"/>
                          <a:ea typeface="Cordia New"/>
                          <a:cs typeface="Angsana New"/>
                        </a:rPr>
                        <a:t>         </a:t>
                      </a: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en-US" sz="1100" b="1">
                          <a:latin typeface="TH SarabunPSK"/>
                          <a:ea typeface="Cordia New"/>
                          <a:cs typeface="Angsana New"/>
                        </a:rPr>
                        <a:t>         </a:t>
                      </a: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en-US" sz="1100" b="1">
                          <a:latin typeface="TH SarabunPSK"/>
                          <a:ea typeface="Cordia New"/>
                          <a:cs typeface="Angsana New"/>
                        </a:rPr>
                        <a:t>       </a:t>
                      </a: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35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35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35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35">
                <a:tc>
                  <a:txBody>
                    <a:bodyPr/>
                    <a:lstStyle/>
                    <a:p>
                      <a:pPr indent="21590"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916" marR="46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85800" algn="l"/>
              </a:tabLs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แบบรายงานผลการให้วัคซีน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85800" algn="l"/>
              </a:tabLs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ในเด็กกลุ่มเป้าหมายที่เกิดระหว่างวันที่ 1 มิถุนายน 2551 ถึง วันที่ 31 มกราคม 2555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85800" algn="l"/>
              </a:tabLs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สถานบริการ...............ตำบล......................อำเภอ...............จังหวัด..................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858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358082" y="285728"/>
            <a:ext cx="107157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</a:t>
            </a:r>
            <a:r>
              <a:rPr kumimoji="0" lang="th-TH" sz="1400" b="1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2876" y="6357958"/>
            <a:ext cx="6643702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เอกสารหมายเลข 4 ใน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แนวทางการให้วัคซีน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เข็มที่ 2 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4097" y="1117856"/>
            <a:ext cx="1368153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358082" y="285728"/>
            <a:ext cx="107157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</a:t>
            </a:r>
            <a:r>
              <a:rPr kumimoji="0" lang="th-TH" sz="1400" b="1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2876" y="6357958"/>
            <a:ext cx="6643702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เอกสารหมายเลข 5 ใน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แนวทางการให้วัคซีน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เข็มที่ 2 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12" y="1857363"/>
          <a:ext cx="8001052" cy="4357718"/>
        </p:xfrm>
        <a:graphic>
          <a:graphicData uri="http://schemas.openxmlformats.org/drawingml/2006/table">
            <a:tbl>
              <a:tblPr/>
              <a:tblGrid>
                <a:gridCol w="862544"/>
                <a:gridCol w="862544"/>
                <a:gridCol w="937858"/>
                <a:gridCol w="1009609"/>
                <a:gridCol w="1009609"/>
                <a:gridCol w="937858"/>
                <a:gridCol w="937858"/>
                <a:gridCol w="721586"/>
                <a:gridCol w="721586"/>
              </a:tblGrid>
              <a:tr h="253916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ตำบล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20955"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จำนวนเด็กกลุ่มเป้าหมายที่มีอยู่จริงในพื้นที่รับ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ผิด ชอบ</a:t>
                      </a:r>
                      <a:endParaRPr lang="en-US" sz="1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จำนวนเด็กกลุ่มเป้าหมายที่ได้รับวัคซีน 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MR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เด็กกลุ่มเป้าหมายในจังหวัด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กลุ่มเป้า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นอกจังหวัด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20955"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ต่าง ชาติ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20955"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การให้วัคซีน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53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เด็กกลุ่มเป้าหมายในพื้นที่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21590"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เด็กกลุ่ม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 หมาย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นอกพื้นที่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8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ได้รับในพื้นที่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 spc="-4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ได้รับจากที่อื่น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13335"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 spc="-3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</a:t>
                      </a:r>
                      <a:r>
                        <a:rPr lang="th-TH" sz="1400" b="1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ครอบคลุม </a:t>
                      </a:r>
                      <a:r>
                        <a:rPr lang="en-US" sz="1400" b="1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(%)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(3)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</a:t>
                      </a: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6373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73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73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73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13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7881" marR="47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85800" algn="l"/>
              </a:tabLs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แบบรายงานผลการให้วัคซีน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MR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127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85800" algn="l"/>
              </a:tabLs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ในเด็กกลุ่มเป้าหมายที่เกิดระหว่างวันที่ 1 มิถุนายน 2551 ถึง วันที่ 31 มกราคม 2555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127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85800" algn="l"/>
              </a:tabLs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อำเภอ................................................จังหวัด.....................................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127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858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97015" y="1457396"/>
            <a:ext cx="1008112" cy="3154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358082" y="285728"/>
            <a:ext cx="107157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</a:t>
            </a:r>
            <a:r>
              <a:rPr kumimoji="0" lang="th-TH" sz="1400" b="1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282" y="6000768"/>
            <a:ext cx="6643702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เอกสารหมายเลข 6 ใน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แนวทางการให้วัคซีน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เข็มที่ 2 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689424"/>
              </p:ext>
            </p:extLst>
          </p:nvPr>
        </p:nvGraphicFramePr>
        <p:xfrm>
          <a:off x="285720" y="1714485"/>
          <a:ext cx="8572559" cy="4071971"/>
        </p:xfrm>
        <a:graphic>
          <a:graphicData uri="http://schemas.openxmlformats.org/drawingml/2006/table">
            <a:tbl>
              <a:tblPr/>
              <a:tblGrid>
                <a:gridCol w="901904"/>
                <a:gridCol w="1678472"/>
                <a:gridCol w="1132817"/>
                <a:gridCol w="797771"/>
                <a:gridCol w="797771"/>
                <a:gridCol w="783503"/>
                <a:gridCol w="783503"/>
                <a:gridCol w="848409"/>
                <a:gridCol w="848409"/>
              </a:tblGrid>
              <a:tr h="264933">
                <a:tc rowSpan="5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อำเภอ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9366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เด็กกลุ่มเป้าหมายที่มีอยู่จริงในพื้นที่รับผิดชอบ </a:t>
                      </a:r>
                      <a:endParaRPr lang="en-US" sz="1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จำนวนเด็กกลุ่มเป้าหมายที่ได้รับวัคซีน </a:t>
                      </a:r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MR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9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เด็กกลุ่มเป้าหมายในจังหวัด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เด็กกลุ่มเป้าหมาย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นอกจังหวัด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ต่าง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ชาติ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ผลการให้วัคซีน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5298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เด็กกลุ่มเป้าหมายในพื้นที่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เด็กกลุ่มเป้าหมายนอกพื้นที่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7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ได้รับในพื้นที่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spc="-4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ได้รับจากที่อื่น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spc="-9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</a:t>
                      </a:r>
                      <a:r>
                        <a:rPr lang="th-TH" sz="1600" b="1" spc="-9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ครอบ</a:t>
                      </a:r>
                      <a:r>
                        <a:rPr lang="th-TH" sz="1600" b="1" spc="-9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คลม </a:t>
                      </a:r>
                      <a:r>
                        <a:rPr lang="en-US" sz="1600" b="1" spc="-9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(%)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1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(1)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1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(2)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1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(3)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r>
                        <a:rPr lang="th-TH" sz="11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</a:t>
                      </a:r>
                      <a:r>
                        <a:rPr lang="en-US" sz="11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1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en-US" sz="11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1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lang="en-US" sz="11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1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en-US" sz="11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1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lang="en-US" sz="11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0626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6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6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6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98">
                <a:tc>
                  <a:txBody>
                    <a:bodyPr/>
                    <a:lstStyle/>
                    <a:p>
                      <a:pPr indent="201295"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685800" algn="l"/>
                        </a:tabLst>
                      </a:pPr>
                      <a:endParaRPr lang="en-US" sz="11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46446" marR="4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85800" algn="l"/>
              </a:tabLs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แบบรายงานผลการให้วัคซีน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2016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85800" algn="l"/>
              </a:tabLs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ในเด็กกลุ่มเป้าหมายที่เกิดระหว่างวันที่ 1 มิถุนายน 2551 ถึง วันที่ 31 มกราคม 2555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2016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85800" algn="l"/>
              </a:tabLs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จังหวัด............................................................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2016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858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74940" y="1314520"/>
            <a:ext cx="1152128" cy="3142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87824" y="980728"/>
            <a:ext cx="2232248" cy="1008112"/>
          </a:xfrm>
          <a:prstGeom prst="roundRect">
            <a:avLst/>
          </a:prstGeom>
          <a:gradFill>
            <a:gsLst>
              <a:gs pos="0">
                <a:srgbClr val="CCFF99"/>
              </a:gs>
              <a:gs pos="35000">
                <a:schemeClr val="bg1"/>
              </a:gs>
              <a:gs pos="100000">
                <a:srgbClr val="CCFF99"/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สถานบริการ</a:t>
            </a:r>
            <a:endParaRPr lang="en-US" sz="2400" b="1" dirty="0"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th-TH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กำหนดการส่งรายงานความก้าวหน้า</a:t>
            </a:r>
            <a:endParaRPr lang="en-US" b="1" dirty="0">
              <a:solidFill>
                <a:srgbClr val="0000CC"/>
              </a:solidFill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203848" y="2591942"/>
            <a:ext cx="1944216" cy="1008112"/>
          </a:xfrm>
          <a:prstGeom prst="roundRect">
            <a:avLst/>
          </a:prstGeom>
          <a:gradFill>
            <a:gsLst>
              <a:gs pos="0">
                <a:srgbClr val="CCFF99"/>
              </a:gs>
              <a:gs pos="35000">
                <a:schemeClr val="bg1"/>
              </a:gs>
              <a:gs pos="100000">
                <a:srgbClr val="CCFF99"/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สสอ.</a:t>
            </a:r>
            <a:endParaRPr lang="en-US" sz="2400" b="1" dirty="0"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03848" y="4149080"/>
            <a:ext cx="1944216" cy="1008112"/>
          </a:xfrm>
          <a:prstGeom prst="roundRect">
            <a:avLst/>
          </a:prstGeom>
          <a:gradFill>
            <a:gsLst>
              <a:gs pos="0">
                <a:srgbClr val="CCFF99"/>
              </a:gs>
              <a:gs pos="35000">
                <a:schemeClr val="bg1"/>
              </a:gs>
              <a:gs pos="100000">
                <a:srgbClr val="CCFF99"/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สสจ.</a:t>
            </a:r>
            <a:endParaRPr lang="en-US" sz="2400" b="1" dirty="0"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07864" y="5634210"/>
            <a:ext cx="3528392" cy="1008112"/>
          </a:xfrm>
          <a:prstGeom prst="roundRect">
            <a:avLst/>
          </a:prstGeom>
          <a:gradFill>
            <a:gsLst>
              <a:gs pos="0">
                <a:srgbClr val="CCFF99"/>
              </a:gs>
              <a:gs pos="35000">
                <a:schemeClr val="bg1"/>
              </a:gs>
              <a:gs pos="100000">
                <a:srgbClr val="CCFF99"/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สำนักงานเขตบริการสุขภาพ</a:t>
            </a:r>
            <a:endParaRPr lang="en-US" sz="2400" b="1" dirty="0"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923928" y="2132856"/>
            <a:ext cx="432048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Down Arrow 10"/>
          <p:cNvSpPr/>
          <p:nvPr/>
        </p:nvSpPr>
        <p:spPr>
          <a:xfrm>
            <a:off x="3928928" y="3732022"/>
            <a:ext cx="432048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Down Arrow 11"/>
          <p:cNvSpPr/>
          <p:nvPr/>
        </p:nvSpPr>
        <p:spPr>
          <a:xfrm>
            <a:off x="3938918" y="5286218"/>
            <a:ext cx="432048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899592" y="1990581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จำนวนเด็กที่ให้บริการ        ทั้งในและนอกเขตรับผิดชอบ</a:t>
            </a:r>
            <a:endParaRPr lang="th-TH" sz="1600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7584" y="3564305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จำนวนเด็กที่ให้บริการ        ทั้งในและนอกเขตรับผิดชอบ</a:t>
            </a:r>
            <a:endParaRPr lang="th-TH" sz="1600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7584" y="5085184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จำนวนเด็กที่ให้บริการ        ทั้งในและนอกเขตรับผิดชอบ</a:t>
            </a:r>
            <a:endParaRPr lang="th-TH" sz="1600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6446" y="3429000"/>
            <a:ext cx="3093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ทุก 2 สัปดาห์</a:t>
            </a:r>
          </a:p>
          <a:p>
            <a:pPr algn="ctr"/>
            <a:r>
              <a:rPr lang="th-TH" sz="2400" b="1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ในช่วง พ.ค.-ก.ย. 58</a:t>
            </a:r>
            <a:endParaRPr lang="th-TH" sz="2400" b="1" dirty="0">
              <a:solidFill>
                <a:srgbClr val="FF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87824" y="980728"/>
            <a:ext cx="2232248" cy="1008112"/>
          </a:xfrm>
          <a:prstGeom prst="roundRect">
            <a:avLst/>
          </a:prstGeom>
          <a:gradFill>
            <a:gsLst>
              <a:gs pos="0">
                <a:srgbClr val="CCFF99"/>
              </a:gs>
              <a:gs pos="35000">
                <a:schemeClr val="bg1"/>
              </a:gs>
              <a:gs pos="100000">
                <a:srgbClr val="CCFF99"/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สถานบริการ</a:t>
            </a:r>
            <a:endParaRPr lang="en-US" sz="2400" b="1" dirty="0"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th-TH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กำหนดการส่งรายงานเมื่อสิ้นสุดการให้วัคซีน</a:t>
            </a:r>
            <a:endParaRPr lang="en-US" b="1" dirty="0">
              <a:solidFill>
                <a:srgbClr val="0000CC"/>
              </a:solidFill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203848" y="2591942"/>
            <a:ext cx="1944216" cy="1008112"/>
          </a:xfrm>
          <a:prstGeom prst="roundRect">
            <a:avLst/>
          </a:prstGeom>
          <a:gradFill>
            <a:gsLst>
              <a:gs pos="0">
                <a:srgbClr val="CCFF99"/>
              </a:gs>
              <a:gs pos="35000">
                <a:schemeClr val="bg1"/>
              </a:gs>
              <a:gs pos="100000">
                <a:srgbClr val="CCFF99"/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สสอ.</a:t>
            </a:r>
            <a:endParaRPr lang="en-US" sz="2400" b="1" dirty="0"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03848" y="4149080"/>
            <a:ext cx="1944216" cy="1008112"/>
          </a:xfrm>
          <a:prstGeom prst="roundRect">
            <a:avLst/>
          </a:prstGeom>
          <a:gradFill>
            <a:gsLst>
              <a:gs pos="0">
                <a:srgbClr val="CCFF99"/>
              </a:gs>
              <a:gs pos="35000">
                <a:schemeClr val="bg1"/>
              </a:gs>
              <a:gs pos="100000">
                <a:srgbClr val="CCFF99"/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สสจ.</a:t>
            </a:r>
            <a:endParaRPr lang="en-US" sz="2400" b="1" dirty="0"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07864" y="5634210"/>
            <a:ext cx="3528392" cy="1008112"/>
          </a:xfrm>
          <a:prstGeom prst="roundRect">
            <a:avLst/>
          </a:prstGeom>
          <a:gradFill>
            <a:gsLst>
              <a:gs pos="0">
                <a:srgbClr val="CCFF99"/>
              </a:gs>
              <a:gs pos="35000">
                <a:schemeClr val="bg1"/>
              </a:gs>
              <a:gs pos="100000">
                <a:srgbClr val="CCFF99"/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สำนักงานเขตบริการสุขภาพ</a:t>
            </a:r>
            <a:endParaRPr lang="en-US" sz="2400" b="1" dirty="0">
              <a:latin typeface="FreesiaUPC" panose="020B0604020202020204" pitchFamily="34" charset="-34"/>
              <a:ea typeface="Tahoma" pitchFamily="34" charset="0"/>
              <a:cs typeface="FreesiaUPC" panose="020B0604020202020204" pitchFamily="34" charset="-34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923928" y="2132856"/>
            <a:ext cx="432048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Down Arrow 10"/>
          <p:cNvSpPr/>
          <p:nvPr/>
        </p:nvSpPr>
        <p:spPr>
          <a:xfrm>
            <a:off x="3928928" y="3732022"/>
            <a:ext cx="432048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Down Arrow 11"/>
          <p:cNvSpPr/>
          <p:nvPr/>
        </p:nvSpPr>
        <p:spPr>
          <a:xfrm>
            <a:off x="3938918" y="5286218"/>
            <a:ext cx="432048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6215074" y="278605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ต.ค. 58</a:t>
            </a:r>
            <a:endParaRPr lang="th-TH" sz="2400" b="1" dirty="0">
              <a:solidFill>
                <a:srgbClr val="FF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15074" y="435769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 ต.ค. 58</a:t>
            </a:r>
            <a:endParaRPr lang="th-TH" sz="2400" b="1" dirty="0">
              <a:solidFill>
                <a:srgbClr val="FF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5074" y="585789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ต.ค. 58</a:t>
            </a:r>
            <a:endParaRPr lang="th-TH" sz="2400" b="1" dirty="0">
              <a:solidFill>
                <a:srgbClr val="FF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20608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แบบ </a:t>
            </a:r>
            <a:r>
              <a:rPr lang="en-US" sz="18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MR2</a:t>
            </a:r>
            <a:endParaRPr lang="th-TH" sz="1800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56488" y="37077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แบบ </a:t>
            </a:r>
            <a:r>
              <a:rPr lang="en-US" sz="18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MR3</a:t>
            </a:r>
            <a:endParaRPr lang="th-TH" sz="1800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149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แบบ </a:t>
            </a:r>
            <a:r>
              <a:rPr lang="en-US" sz="18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MR4</a:t>
            </a:r>
            <a:endParaRPr lang="th-TH" sz="1800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สวัสด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254000"/>
            <a:ext cx="6350000" cy="635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51" name="Rectangle 2"/>
          <p:cNvSpPr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th-TH" sz="3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การให้วัคซีนหัด</a:t>
            </a:r>
            <a:endParaRPr lang="en-US" sz="3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0" y="908721"/>
            <a:ext cx="9144000" cy="2664296"/>
            <a:chOff x="0" y="908721"/>
            <a:chExt cx="9144000" cy="2664296"/>
          </a:xfrm>
        </p:grpSpPr>
        <p:sp>
          <p:nvSpPr>
            <p:cNvPr id="3" name="สี่เหลี่ยมผืนผ้า 2"/>
            <p:cNvSpPr/>
            <p:nvPr/>
          </p:nvSpPr>
          <p:spPr>
            <a:xfrm>
              <a:off x="0" y="908721"/>
              <a:ext cx="9144000" cy="266429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21512" name="Picture 8" descr="Imag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9871610">
              <a:off x="7134225" y="1697038"/>
              <a:ext cx="1008063" cy="604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3" name="Picture 7" descr="Imag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9806517">
              <a:off x="1279525" y="1704975"/>
              <a:ext cx="1008063" cy="604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7" name="TextBox 4"/>
            <p:cNvSpPr txBox="1">
              <a:spLocks noChangeArrowheads="1"/>
            </p:cNvSpPr>
            <p:nvPr/>
          </p:nvSpPr>
          <p:spPr bwMode="auto">
            <a:xfrm>
              <a:off x="71406" y="1000108"/>
              <a:ext cx="180022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th-TH" sz="32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 เดิม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8625" y="2679700"/>
              <a:ext cx="2559050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1001">
              <a:schemeClr val="l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th-TH" sz="2000" b="1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9 </a:t>
              </a:r>
              <a:r>
                <a:rPr lang="th-TH" sz="2000" b="1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- </a:t>
              </a:r>
              <a:r>
                <a:rPr lang="th-TH" sz="2000" b="1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12  เดือน</a:t>
              </a:r>
            </a:p>
            <a:p>
              <a:pPr algn="ctr">
                <a:defRPr/>
              </a:pPr>
              <a:r>
                <a:rPr lang="th-TH" sz="2000" b="1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เข็มที่  1    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70625" y="2649538"/>
              <a:ext cx="2736850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th-TH" sz="2000" b="1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7  ปี (ป. 1)</a:t>
              </a:r>
            </a:p>
            <a:p>
              <a:pPr algn="ctr">
                <a:defRPr/>
              </a:pPr>
              <a:r>
                <a:rPr lang="th-TH" sz="2000" b="1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เข็มที่  2     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303338" y="2568575"/>
              <a:ext cx="6697662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1524" name="TextBox 36"/>
            <p:cNvSpPr txBox="1">
              <a:spLocks noChangeArrowheads="1"/>
            </p:cNvSpPr>
            <p:nvPr/>
          </p:nvSpPr>
          <p:spPr bwMode="auto">
            <a:xfrm>
              <a:off x="428596" y="2048524"/>
              <a:ext cx="93503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h-TH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อายุ</a:t>
              </a:r>
              <a:endParaRPr lang="en-US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74613" y="3676650"/>
            <a:ext cx="9034462" cy="3145870"/>
            <a:chOff x="74613" y="3676650"/>
            <a:chExt cx="9034462" cy="3145870"/>
          </a:xfrm>
        </p:grpSpPr>
        <p:pic>
          <p:nvPicPr>
            <p:cNvPr id="21509" name="Picture 44" descr="Imag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9806517">
              <a:off x="7065963" y="4418013"/>
              <a:ext cx="1008062" cy="604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0" name="Picture 43" descr="Imag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9806517">
              <a:off x="4205288" y="4424363"/>
              <a:ext cx="1008062" cy="604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1" name="Picture 42" descr="Imag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9806517">
              <a:off x="965200" y="4352925"/>
              <a:ext cx="1008063" cy="604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0" name="TextBox 9"/>
            <p:cNvSpPr txBox="1">
              <a:spLocks noChangeArrowheads="1"/>
            </p:cNvSpPr>
            <p:nvPr/>
          </p:nvSpPr>
          <p:spPr bwMode="auto">
            <a:xfrm>
              <a:off x="3117863" y="3890963"/>
              <a:ext cx="32400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สิงหาคม </a:t>
              </a:r>
              <a:r>
                <a:rPr lang="th-TH" sz="2400" b="1" dirty="0" smtClean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2557</a:t>
              </a:r>
              <a:endParaRPr lang="th-TH" sz="3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2587" y="5143500"/>
              <a:ext cx="2232025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th-TH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9 </a:t>
              </a:r>
              <a:r>
                <a:rPr lang="th-TH" sz="18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- </a:t>
              </a:r>
              <a:r>
                <a:rPr lang="th-TH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12 เดือน</a:t>
              </a:r>
            </a:p>
            <a:p>
              <a:pPr algn="ctr">
                <a:defRPr/>
              </a:pPr>
              <a:r>
                <a:rPr lang="th-TH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เข็มที่ 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58000" y="5072063"/>
              <a:ext cx="178596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th-TH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7 ปี (ป. </a:t>
              </a:r>
              <a:r>
                <a:rPr lang="th-TH" sz="18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1)</a:t>
              </a:r>
              <a:endParaRPr lang="th-TH" sz="18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525" name="TextBox 40"/>
            <p:cNvSpPr txBox="1">
              <a:spLocks noChangeArrowheads="1"/>
            </p:cNvSpPr>
            <p:nvPr/>
          </p:nvSpPr>
          <p:spPr bwMode="auto">
            <a:xfrm>
              <a:off x="357188" y="4643438"/>
              <a:ext cx="93503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h-TH" sz="2000" b="1" dirty="0">
                  <a:latin typeface="Tahoma" pitchFamily="34" charset="0"/>
                  <a:cs typeface="Tahoma" pitchFamily="34" charset="0"/>
                </a:rPr>
                <a:t>อายุ</a:t>
              </a:r>
              <a:endParaRPr lang="en-US" sz="2000" b="1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1357313" y="5072063"/>
              <a:ext cx="6697662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571875" y="5143500"/>
              <a:ext cx="2016125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defPPr>
                <a:defRPr lang="th-TH"/>
              </a:defPPr>
              <a:lvl1pPr algn="ctr">
                <a:defRPr sz="2400" b="1">
                  <a:latin typeface="FreesiaUPC" panose="020B0604020202020204" pitchFamily="34" charset="-34"/>
                  <a:ea typeface="Tahoma" pitchFamily="34" charset="0"/>
                  <a:cs typeface="FreesiaUPC" panose="020B0604020202020204" pitchFamily="34" charset="-34"/>
                </a:defRPr>
              </a:lvl1pPr>
            </a:lstStyle>
            <a:p>
              <a:r>
                <a:rPr lang="th-TH" sz="1800" dirty="0">
                  <a:latin typeface="Tahoma" pitchFamily="34" charset="0"/>
                  <a:cs typeface="Tahoma" pitchFamily="34" charset="0"/>
                </a:rPr>
                <a:t> 2 ½  ปี</a:t>
              </a:r>
            </a:p>
            <a:p>
              <a:r>
                <a:rPr lang="th-TH" sz="1800" dirty="0">
                  <a:latin typeface="Tahoma" pitchFamily="34" charset="0"/>
                  <a:cs typeface="Tahoma" pitchFamily="34" charset="0"/>
                </a:rPr>
                <a:t>เข็มที่ 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99279" y="5397500"/>
              <a:ext cx="201612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th-TH" sz="18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เข็มที่ 2</a:t>
              </a:r>
            </a:p>
          </p:txBody>
        </p:sp>
        <p:sp>
          <p:nvSpPr>
            <p:cNvPr id="21529" name="TextBox 24"/>
            <p:cNvSpPr txBox="1">
              <a:spLocks noChangeArrowheads="1"/>
            </p:cNvSpPr>
            <p:nvPr/>
          </p:nvSpPr>
          <p:spPr bwMode="auto">
            <a:xfrm>
              <a:off x="6911975" y="5772150"/>
              <a:ext cx="21971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20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อนาคตยกเลิก</a:t>
              </a:r>
            </a:p>
          </p:txBody>
        </p:sp>
        <p:sp>
          <p:nvSpPr>
            <p:cNvPr id="22" name="Right Brace 21"/>
            <p:cNvSpPr/>
            <p:nvPr/>
          </p:nvSpPr>
          <p:spPr>
            <a:xfrm rot="5400000">
              <a:off x="5514975" y="4982433"/>
              <a:ext cx="706438" cy="2303462"/>
            </a:xfrm>
            <a:prstGeom prst="rightBrace">
              <a:avLst/>
            </a:prstGeom>
            <a:ln w="762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FF00FF"/>
                </a:solidFill>
              </a:endParaRPr>
            </a:p>
          </p:txBody>
        </p:sp>
        <p:sp>
          <p:nvSpPr>
            <p:cNvPr id="21531" name="TextBox 25"/>
            <p:cNvSpPr txBox="1">
              <a:spLocks noChangeArrowheads="1"/>
            </p:cNvSpPr>
            <p:nvPr/>
          </p:nvSpPr>
          <p:spPr bwMode="auto">
            <a:xfrm>
              <a:off x="4356100" y="6453188"/>
              <a:ext cx="31686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800" b="1" dirty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พฤษภาคม – กันยายน 2558</a:t>
              </a:r>
            </a:p>
          </p:txBody>
        </p:sp>
        <p:sp>
          <p:nvSpPr>
            <p:cNvPr id="21532" name="TextBox 4"/>
            <p:cNvSpPr txBox="1">
              <a:spLocks noChangeArrowheads="1"/>
            </p:cNvSpPr>
            <p:nvPr/>
          </p:nvSpPr>
          <p:spPr bwMode="auto">
            <a:xfrm>
              <a:off x="74613" y="3676650"/>
              <a:ext cx="180022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th-TH" sz="3200" b="1" dirty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 ใหม่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349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14042" y="357166"/>
            <a:ext cx="8001325" cy="5715040"/>
            <a:chOff x="957" y="1491"/>
            <a:chExt cx="10350" cy="6982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2487" y="6013"/>
              <a:ext cx="1149" cy="3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Angsana New" pitchFamily="18" charset="-34"/>
                  <a:cs typeface="Tahoma" pitchFamily="34" charset="0"/>
                </a:rPr>
                <a:t>ส.ค. 57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957" y="1491"/>
              <a:ext cx="10350" cy="6982"/>
              <a:chOff x="957" y="1491"/>
              <a:chExt cx="10350" cy="6982"/>
            </a:xfrm>
          </p:grpSpPr>
          <p:sp>
            <p:nvSpPr>
              <p:cNvPr id="1029" name="AutoShape 5"/>
              <p:cNvSpPr>
                <a:spLocks/>
              </p:cNvSpPr>
              <p:nvPr/>
            </p:nvSpPr>
            <p:spPr bwMode="auto">
              <a:xfrm rot="16200000">
                <a:off x="7064" y="1796"/>
                <a:ext cx="897" cy="2646"/>
              </a:xfrm>
              <a:prstGeom prst="rightBrace">
                <a:avLst>
                  <a:gd name="adj1" fmla="val 24582"/>
                  <a:gd name="adj2" fmla="val 51292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5550" y="1491"/>
                <a:ext cx="4306" cy="123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เด็กกลุ่มที่ต้องให้วัคซีน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Angsana New" pitchFamily="18" charset="-34"/>
                  <a:cs typeface="Tahoma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 พ.ค. - ก.ย. 58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>
                <a:off x="5040" y="5256"/>
                <a:ext cx="0" cy="742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32" name="AutoShape 8"/>
              <p:cNvCxnSpPr>
                <a:cxnSpLocks noChangeShapeType="1"/>
              </p:cNvCxnSpPr>
              <p:nvPr/>
            </p:nvCxnSpPr>
            <p:spPr bwMode="auto">
              <a:xfrm>
                <a:off x="8516" y="5244"/>
                <a:ext cx="0" cy="726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>
                <a:off x="1644" y="6536"/>
                <a:ext cx="9156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957" y="5711"/>
                <a:ext cx="1531" cy="929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กำหนดเวลาปฏิบัติงาน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1059" y="6845"/>
                <a:ext cx="1210" cy="5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เด็กเกิด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2459" y="6841"/>
                <a:ext cx="1086" cy="1374"/>
              </a:xfrm>
              <a:prstGeom prst="rect">
                <a:avLst/>
              </a:prstGeom>
              <a:solidFill>
                <a:srgbClr val="FFFFFF"/>
              </a:solidFill>
              <a:ln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เด็กเกิด ก.พ. 55</a:t>
                </a:r>
                <a:endPara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Angsana New" pitchFamily="18" charset="-34"/>
                  <a:cs typeface="Tahoma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เป็นต้นไป</a:t>
                </a:r>
                <a:endParaRPr kumimoji="0" lang="th-TH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3923" y="3411"/>
                <a:ext cx="1780" cy="210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เด็ก 7 ปี 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Angsana New" pitchFamily="18" charset="-34"/>
                  <a:cs typeface="Tahoma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กำหนดตารางเดิม</a:t>
                </a: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 MMR 2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อายุ </a:t>
                </a: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7 </a:t>
                </a: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ปี (ป.1) 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Angsana New" pitchFamily="18" charset="-34"/>
                  <a:cs typeface="Tahoma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ปี 2558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39" name="Text Box 15"/>
              <p:cNvSpPr txBox="1">
                <a:spLocks noChangeArrowheads="1"/>
              </p:cNvSpPr>
              <p:nvPr/>
            </p:nvSpPr>
            <p:spPr bwMode="auto">
              <a:xfrm>
                <a:off x="4928" y="5999"/>
                <a:ext cx="1481" cy="394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พ.ค. 58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40" name="Text Box 16"/>
              <p:cNvSpPr txBox="1">
                <a:spLocks noChangeArrowheads="1"/>
              </p:cNvSpPr>
              <p:nvPr/>
            </p:nvSpPr>
            <p:spPr bwMode="auto">
              <a:xfrm>
                <a:off x="4654" y="6841"/>
                <a:ext cx="1049" cy="1374"/>
              </a:xfrm>
              <a:prstGeom prst="rect">
                <a:avLst/>
              </a:prstGeom>
              <a:solidFill>
                <a:srgbClr val="FFFFFF"/>
              </a:solidFill>
              <a:ln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เด็กเกิด พ.ค. 51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Angsana New" pitchFamily="18" charset="-34"/>
                  <a:cs typeface="Tahoma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เด็ก ป.1 ปี 58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9953" y="5999"/>
                <a:ext cx="1262" cy="394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พ.ค. 59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5947" y="6815"/>
                <a:ext cx="955" cy="707"/>
              </a:xfrm>
              <a:prstGeom prst="rect">
                <a:avLst/>
              </a:prstGeom>
              <a:solidFill>
                <a:srgbClr val="FFFF00"/>
              </a:solidFill>
              <a:ln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เด็กเกิด ม.ค. 55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8114" y="6029"/>
                <a:ext cx="1167" cy="394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ก.ย. 58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45" name="Text Box 21"/>
              <p:cNvSpPr txBox="1">
                <a:spLocks noChangeArrowheads="1"/>
              </p:cNvSpPr>
              <p:nvPr/>
            </p:nvSpPr>
            <p:spPr bwMode="auto">
              <a:xfrm>
                <a:off x="6455" y="7672"/>
                <a:ext cx="2449" cy="80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prstDash val="dash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 เด็กอายุ 3 ปี 3 เดือน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Angsana New" pitchFamily="18" charset="-34"/>
                  <a:cs typeface="Tahoma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 ถึง  6 ปี 11 เดือน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047" name="AutoShape 23"/>
              <p:cNvCxnSpPr>
                <a:cxnSpLocks noChangeShapeType="1"/>
              </p:cNvCxnSpPr>
              <p:nvPr/>
            </p:nvCxnSpPr>
            <p:spPr bwMode="auto">
              <a:xfrm rot="5400000">
                <a:off x="5966" y="5593"/>
                <a:ext cx="698" cy="2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48" name="Text Box 24"/>
              <p:cNvSpPr txBox="1">
                <a:spLocks noChangeArrowheads="1"/>
              </p:cNvSpPr>
              <p:nvPr/>
            </p:nvSpPr>
            <p:spPr bwMode="auto">
              <a:xfrm>
                <a:off x="9787" y="3560"/>
                <a:ext cx="1520" cy="194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ยกเลิก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Angsana New" pitchFamily="18" charset="-34"/>
                  <a:cs typeface="Tahoma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MMR 2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 (ป.1)</a:t>
                </a:r>
                <a:b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</a:b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เหลือเก็บตก</a:t>
                </a:r>
                <a:b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</a:b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บางราย 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>
                <a:off x="2928" y="5272"/>
                <a:ext cx="0" cy="726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50" name="Text Box 26"/>
              <p:cNvSpPr txBox="1">
                <a:spLocks noChangeArrowheads="1"/>
              </p:cNvSpPr>
              <p:nvPr/>
            </p:nvSpPr>
            <p:spPr bwMode="auto">
              <a:xfrm>
                <a:off x="8038" y="3560"/>
                <a:ext cx="1051" cy="168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สิ้นสุดการให้</a:t>
                </a: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MR</a:t>
                </a: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 </a:t>
                </a: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2 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>
                <a:off x="6315" y="5680"/>
                <a:ext cx="2201" cy="2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052" name="Text Box 28"/>
              <p:cNvSpPr txBox="1">
                <a:spLocks noChangeArrowheads="1"/>
              </p:cNvSpPr>
              <p:nvPr/>
            </p:nvSpPr>
            <p:spPr bwMode="auto">
              <a:xfrm>
                <a:off x="2066" y="3491"/>
                <a:ext cx="1663" cy="20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เริ่ม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 MMR</a:t>
                </a:r>
                <a:r>
                  <a:rPr kumimoji="0" lang="th-TH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 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2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อายุ 2.5 ปี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5" name="Text Box 18"/>
              <p:cNvSpPr txBox="1">
                <a:spLocks noChangeArrowheads="1"/>
              </p:cNvSpPr>
              <p:nvPr/>
            </p:nvSpPr>
            <p:spPr bwMode="auto">
              <a:xfrm>
                <a:off x="8257" y="6806"/>
                <a:ext cx="955" cy="707"/>
              </a:xfrm>
              <a:prstGeom prst="rect">
                <a:avLst/>
              </a:prstGeom>
              <a:solidFill>
                <a:srgbClr val="FFFF00"/>
              </a:solidFill>
              <a:ln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เด็กเกิด มิ.ย. 51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Text Box 26"/>
              <p:cNvSpPr txBox="1">
                <a:spLocks noChangeArrowheads="1"/>
              </p:cNvSpPr>
              <p:nvPr/>
            </p:nvSpPr>
            <p:spPr bwMode="auto">
              <a:xfrm>
                <a:off x="5913" y="3586"/>
                <a:ext cx="1051" cy="168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เริ่ม</a:t>
                </a:r>
                <a:b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</a:b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การให้</a:t>
                </a: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MR</a:t>
                </a:r>
                <a:r>
                  <a:rPr kumimoji="0" lang="th-TH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 </a:t>
                </a: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Angsana New" pitchFamily="18" charset="-34"/>
                    <a:cs typeface="Tahoma" pitchFamily="34" charset="0"/>
                  </a:rPr>
                  <a:t>2 </a:t>
                </a:r>
                <a:endParaRPr kumimoji="0" 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39" name="AutoShape 8"/>
              <p:cNvCxnSpPr>
                <a:cxnSpLocks noChangeShapeType="1"/>
              </p:cNvCxnSpPr>
              <p:nvPr/>
            </p:nvCxnSpPr>
            <p:spPr bwMode="auto">
              <a:xfrm>
                <a:off x="10568" y="5244"/>
                <a:ext cx="0" cy="726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การเตรียมการก่อนให้วัคซีน </a:t>
            </a:r>
            <a:br>
              <a:rPr lang="th-TH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ประมาณเดือนมีนาคม 2558</a:t>
            </a:r>
            <a:endParaRPr lang="th-TH" sz="36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43050"/>
            <a:ext cx="4143404" cy="1643074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Char char=""/>
            </a:pPr>
            <a:r>
              <a:rPr lang="th-TH" sz="24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สำรวจกลุ่มเป้าหมาย</a:t>
            </a:r>
          </a:p>
          <a:p>
            <a:pPr>
              <a:buFont typeface="Wingdings 2" pitchFamily="18" charset="2"/>
              <a:buChar char=""/>
            </a:pPr>
            <a:r>
              <a:rPr lang="th-TH" sz="24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คาดประมาณจำนวนวัคซีน</a:t>
            </a:r>
          </a:p>
          <a:p>
            <a:pPr>
              <a:buFont typeface="Wingdings 2" pitchFamily="18" charset="2"/>
              <a:buChar char=""/>
            </a:pPr>
            <a:r>
              <a:rPr lang="th-TH" sz="24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วางแผนปฏิบัติการ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28860" y="3714755"/>
          <a:ext cx="6357981" cy="3000393"/>
        </p:xfrm>
        <a:graphic>
          <a:graphicData uri="http://schemas.openxmlformats.org/drawingml/2006/table">
            <a:tbl>
              <a:tblPr/>
              <a:tblGrid>
                <a:gridCol w="724326"/>
                <a:gridCol w="965769"/>
                <a:gridCol w="772435"/>
                <a:gridCol w="697960"/>
                <a:gridCol w="697960"/>
                <a:gridCol w="809434"/>
                <a:gridCol w="804809"/>
                <a:gridCol w="885288"/>
              </a:tblGrid>
              <a:tr h="2625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ลำดับที่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754" marR="54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 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นามสกุล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754" marR="54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ที่อยู่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754" marR="54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สถานที่เลี้ยงเด็ก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วันรับวัคซีน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754" marR="54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754" marR="54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7876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บ้าน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754" marR="54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ศูนย์เด็กเล็ก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754" marR="54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รร. อนุบาล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754" marR="54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782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2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2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2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2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2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2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2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3637280" algn="l"/>
                        </a:tabLst>
                      </a:pPr>
                      <a:endParaRPr lang="en-US" sz="1300" dirty="0">
                        <a:latin typeface="DilleniaUPC"/>
                        <a:ea typeface="Cordia New"/>
                        <a:cs typeface="Angsana New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3000372"/>
            <a:ext cx="89322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แบบสำรวจเด็กที่เกิดระหว่างวันที่ 1 มิถุนายน 2551 ถึง วันที่ 31 มกราคม 2555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สถานบริการ.................. หมู่ที่...........ตำบล..............อำเภอ.............จังหวัด.........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358082" y="2571744"/>
            <a:ext cx="1285884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</a:t>
            </a:r>
            <a:r>
              <a:rPr kumimoji="0" lang="th-TH" sz="1600" b="1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1438" y="5286388"/>
            <a:ext cx="2285984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เอกสารหมายเลข 1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ใน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แนวทางการให้วัคซีน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เข็มที่ 2 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1519" y="3284984"/>
            <a:ext cx="1368153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98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กำหนดช่วงเวลาการจัดส่งวัคซีน </a:t>
            </a:r>
            <a:r>
              <a:rPr lang="en-US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MR</a:t>
            </a:r>
            <a:endParaRPr lang="th-TH" sz="36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5273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252736"/>
          </a:xfrm>
        </p:spPr>
        <p:txBody>
          <a:bodyPr>
            <a:normAutofit/>
          </a:bodyPr>
          <a:lstStyle/>
          <a:p>
            <a:pPr marL="228600" lvl="0" indent="-2286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แจ้งปริมาณวัคซีน จำนวนรอบ และกำหนดวันส่งวัคซีนในแต่ละรอบ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th-TH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3608" y="2348880"/>
            <a:ext cx="7848872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th-TH" sz="18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เภสัช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กรขัตติยะ </a:t>
            </a:r>
            <a:r>
              <a:rPr lang="th-TH" sz="1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อุตม์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อ่าง </a:t>
            </a:r>
          </a:p>
          <a:p>
            <a:pPr marL="514350" indent="-514350">
              <a:buFont typeface="Arial" pitchFamily="34" charset="0"/>
              <a:buNone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ประสานจังหวัดในภาคเหนือ  (เขตบริการสุขภาพที่ 1-3) </a:t>
            </a:r>
          </a:p>
          <a:p>
            <a:pPr marL="514350" indent="-514350">
              <a:buFont typeface="Arial" pitchFamily="34" charset="0"/>
              <a:buNone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โทรศัพท์ 02 590-3222  โทรศัพท์มือถือ 08-0291-3312                                         </a:t>
            </a:r>
          </a:p>
          <a:p>
            <a:pPr marL="514350" indent="-514350">
              <a:buFont typeface="Arial" pitchFamily="34" charset="0"/>
              <a:buNone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อีเมล์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kub-2007@hotmail.com</a:t>
            </a:r>
            <a:endPara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1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Arial" pitchFamily="34" charset="0"/>
              <a:buNone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  เภสัชกร</a:t>
            </a:r>
            <a:r>
              <a:rPr lang="th-TH" sz="1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หญิงปิ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ยะนาถ เชื้อนาค </a:t>
            </a:r>
          </a:p>
          <a:p>
            <a:pPr marL="514350" indent="-514350">
              <a:buFont typeface="Arial" pitchFamily="34" charset="0"/>
              <a:buNone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ประสานกับจังหวัดในภาคกลาง (เขตบริการสุขภาพที่ 4-6)    </a:t>
            </a:r>
          </a:p>
          <a:p>
            <a:pPr marL="514350" indent="-514350">
              <a:buFont typeface="Arial" pitchFamily="34" charset="0"/>
              <a:buNone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โทรศัพท์ 02 590-3222 โทรศัพท์มือถือ 08-4761-7449 </a:t>
            </a:r>
          </a:p>
          <a:p>
            <a:pPr marL="514350" indent="-514350">
              <a:buFont typeface="Arial" pitchFamily="34" charset="0"/>
              <a:buNone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อีเมล์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indee_indy@msn.com</a:t>
            </a:r>
            <a:endPara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1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Arial" pitchFamily="34" charset="0"/>
              <a:buAutoNum type="arabicPeriod" startAt="3"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เภสัชกรอภิชัย พจน์เลิศอรุณ </a:t>
            </a:r>
          </a:p>
          <a:p>
            <a:pPr marL="514350" indent="-514350">
              <a:buFont typeface="Arial" pitchFamily="34" charset="0"/>
              <a:buNone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ประสานกับจังหวัดในภาคใต้ (เขตบริการสุขภาพที่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-12) </a:t>
            </a:r>
          </a:p>
          <a:p>
            <a:pPr marL="514350" indent="-514350">
              <a:buFont typeface="Arial" pitchFamily="34" charset="0"/>
              <a:buNone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โทรศัพท์ 02 590-3222 โทรศัพท์มือถือ 08-1553-7774 </a:t>
            </a:r>
          </a:p>
          <a:p>
            <a:pPr marL="514350" indent="-514350">
              <a:buFont typeface="Arial" pitchFamily="34" charset="0"/>
              <a:buNone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อีเมล์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idol_99_2000@yahoo.com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20" y="1347446"/>
          <a:ext cx="8643998" cy="4867636"/>
        </p:xfrm>
        <a:graphic>
          <a:graphicData uri="http://schemas.openxmlformats.org/drawingml/2006/table">
            <a:tbl>
              <a:tblPr/>
              <a:tblGrid>
                <a:gridCol w="1214445"/>
                <a:gridCol w="1357323"/>
                <a:gridCol w="802054"/>
                <a:gridCol w="868534"/>
                <a:gridCol w="883841"/>
                <a:gridCol w="883841"/>
                <a:gridCol w="883841"/>
                <a:gridCol w="749987"/>
                <a:gridCol w="1000132"/>
              </a:tblGrid>
              <a:tr h="3316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คลังวัคซีนโรงพยาบาล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2" marR="46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จำนวนเด็กกลุ่มเป้าหมาย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(คน)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2" marR="46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จำนวนวัคซีน      ที่ขอเบิก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(ขวด)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2" marR="46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รอบที่ 1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รอบที่ 2</a:t>
                      </a:r>
                      <a:endParaRPr lang="en-US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ผู้ประสานการรับวัคซีน</a:t>
                      </a:r>
                      <a:endParaRPr lang="en-US" sz="1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33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วดป.ที่ให้จัดส่ง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2" marR="46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จำนวนวัคซีน (ขวด)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2" marR="46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spc="-2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วดป ที่ให้จัดส่ง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2" marR="46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จำนวนวัคซีน (ขวด)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2" marR="46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2" marR="46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เบอร์โทรศัพท์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6912" marR="469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 dirty="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 dirty="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 dirty="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76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 dirty="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100" dirty="0">
                        <a:latin typeface="TH SarabunPSK"/>
                        <a:ea typeface="Cordia New"/>
                        <a:cs typeface="Angsana New"/>
                      </a:endParaRPr>
                    </a:p>
                  </a:txBody>
                  <a:tcPr marL="46912" marR="4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2746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แบบสำรวจการเบิกวัคซีน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เพื่อปิดช่องว่างระดับภูมิคุ้มกันต่อโรคหัด</a:t>
            </a: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สำหรับเด็กที่เกิดระหว่างวันที่ 1 มิถุนายน 2551 ถึง 31 มกราคม 2555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จังหวัด......................................................</a:t>
            </a:r>
            <a:endParaRPr kumimoji="0" lang="th-TH" sz="1800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42876" y="6357958"/>
            <a:ext cx="6643702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เอกสารหมายเลข 2 ใน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แนวทางการให้วัคซีน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เข็มที่ 2 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0226"/>
            <a:ext cx="9144000" cy="1143000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แผนการรณรงค์ให้วัคซีนในงาน </a:t>
            </a:r>
            <a:r>
              <a:rPr lang="en-US" sz="28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EPI</a:t>
            </a:r>
            <a:endParaRPr lang="th-TH" sz="28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622270"/>
              </p:ext>
            </p:extLst>
          </p:nvPr>
        </p:nvGraphicFramePr>
        <p:xfrm>
          <a:off x="249084" y="1291295"/>
          <a:ext cx="8715404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2"/>
                <a:gridCol w="571504"/>
                <a:gridCol w="642942"/>
                <a:gridCol w="642942"/>
                <a:gridCol w="642942"/>
                <a:gridCol w="642942"/>
                <a:gridCol w="642942"/>
                <a:gridCol w="642942"/>
                <a:gridCol w="642942"/>
                <a:gridCol w="642942"/>
                <a:gridCol w="571504"/>
                <a:gridCol w="571504"/>
                <a:gridCol w="57150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วัคซีน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ต.ค.</a:t>
                      </a:r>
                      <a:endParaRPr lang="en-US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พ.ย.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ธ.ค.</a:t>
                      </a:r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ม.ค.</a:t>
                      </a:r>
                    </a:p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ก.พ.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มี.ค.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เม.ย.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พ.ค.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มิ.ย.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ก.ค.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ส.ค.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ก.ย.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dT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b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20-50ปี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cs typeface="Tahoma" pitchFamily="34" charset="0"/>
                        </a:rPr>
                        <a:t>OPV</a:t>
                      </a:r>
                      <a:r>
                        <a:rPr lang="th-TH" sz="20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600" b="1" dirty="0" smtClean="0">
                          <a:latin typeface="Tahoma" pitchFamily="34" charset="0"/>
                          <a:cs typeface="Tahoma" pitchFamily="34" charset="0"/>
                        </a:rPr>
                        <a:t>ให้เสริมบางพื้นที่</a:t>
                      </a:r>
                      <a:r>
                        <a:rPr lang="en-US" sz="1600" b="1" dirty="0" smtClean="0"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6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MR</a:t>
                      </a: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FLU</a:t>
                      </a: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MR </a:t>
                      </a: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2400" dirty="0" smtClean="0">
                          <a:latin typeface="Tahoma" pitchFamily="34" charset="0"/>
                          <a:cs typeface="Tahoma" pitchFamily="34" charset="0"/>
                        </a:rPr>
                        <a:t>น.ร.ป.1</a:t>
                      </a: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dT</a:t>
                      </a:r>
                      <a:r>
                        <a:rPr lang="en-US" sz="240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400" baseline="0" dirty="0" smtClean="0">
                          <a:latin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th-TH" sz="2400" baseline="0" dirty="0" smtClean="0"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2400" baseline="0" dirty="0" smtClean="0">
                          <a:latin typeface="Tahoma" pitchFamily="34" charset="0"/>
                          <a:cs typeface="Tahoma" pitchFamily="34" charset="0"/>
                        </a:rPr>
                        <a:t>น.ร.ป.6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8728" y="3714752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ตรวจสอบปริมาณความจุของตู้เย็น</a:t>
            </a:r>
            <a:endParaRPr lang="th-TH" sz="2200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98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การให้บริการวัคซีน</a:t>
            </a:r>
            <a:endParaRPr lang="th-TH" sz="36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5273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844" y="2420888"/>
          <a:ext cx="8786874" cy="3359334"/>
        </p:xfrm>
        <a:graphic>
          <a:graphicData uri="http://schemas.openxmlformats.org/drawingml/2006/table">
            <a:tbl>
              <a:tblPr/>
              <a:tblGrid>
                <a:gridCol w="3786214"/>
                <a:gridCol w="5000660"/>
              </a:tblGrid>
              <a:tr h="829276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ประวัติการได้รับวัคซีนในอดีต       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1923" marR="619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การให้วัคซีนครั้งนี้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1923" marR="619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97092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ไม่เคยได้รับวัคซีน/ไม่ทราบ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1923" marR="619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เข็ม แล้วให้อีก 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ครั้งเมื่อเข้าเรียนชั้น ป.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</a:t>
                      </a:r>
                    </a:p>
                  </a:txBody>
                  <a:tcPr marL="61923" marR="619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85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236345" algn="ctr"/>
                        </a:tabLs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เคยได้ 1 เข็ม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	</a:t>
                      </a:r>
                    </a:p>
                  </a:txBody>
                  <a:tcPr marL="61923" marR="619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เข็ม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ห่างกันอย่างน้อย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 เดือน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1923" marR="619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27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1" spc="-4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เคยได้ 2 </a:t>
                      </a:r>
                      <a:r>
                        <a:rPr lang="th-TH" sz="2000" b="1" spc="-4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เข็ม</a:t>
                      </a:r>
                      <a:r>
                        <a:rPr lang="th-TH" sz="2000" b="1" spc="-4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br>
                        <a:rPr lang="th-TH" sz="2000" b="1" spc="-4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2000" b="1" spc="-4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2000" b="1" spc="-4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เข็มสุดท้ายอายุตั้งแต่ </a:t>
                      </a:r>
                      <a:r>
                        <a:rPr lang="en-US" sz="2000" b="1" spc="-4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 </a:t>
                      </a:r>
                      <a:r>
                        <a:rPr lang="th-TH" sz="2000" b="1" spc="-4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เดือน) 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1923" marR="619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ไม่ต้องให้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1923" marR="619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359825" y="1268760"/>
            <a:ext cx="65245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36663" algn="ctr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ตรวจสอบประวัติการได้รับวัคซีน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MMR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ในอดีต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36663" algn="ctr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แล้วให้วัคซีน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ครั้งนี้ ดังตาราง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36663" algn="ctr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98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การปฏิบัติงานหลังให้บริการ</a:t>
            </a:r>
            <a:endParaRPr lang="th-TH" sz="36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536" y="1124744"/>
            <a:ext cx="9144000" cy="5506691"/>
          </a:xfrm>
        </p:spPr>
        <p:txBody>
          <a:bodyPr>
            <a:noAutofit/>
          </a:bodyPr>
          <a:lstStyle/>
          <a:p>
            <a:pPr>
              <a:buNone/>
            </a:pPr>
            <a:endParaRPr lang="th-TH" sz="1800" b="1" dirty="0" smtClean="0">
              <a:latin typeface="Tahoma" pitchFamily="34" charset="0"/>
              <a:ea typeface="Tahoma" pitchFamily="34" charset="0"/>
              <a:cs typeface="Tahoma" pitchFamily="34" charset="0"/>
              <a:sym typeface="Wingdings 2"/>
            </a:endParaRPr>
          </a:p>
          <a:p>
            <a:pPr>
              <a:buFont typeface="Wingdings 2" pitchFamily="18" charset="2"/>
              <a:buChar char=""/>
            </a:pPr>
            <a:r>
              <a:rPr lang="th-TH" sz="2400" b="1" dirty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การติดตามเด็กกลุ่มเป้าหมายที่ไม่มารับวัคซีน </a:t>
            </a:r>
            <a:r>
              <a:rPr lang="en-US" sz="2400" b="1" dirty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MR</a:t>
            </a:r>
            <a:endParaRPr lang="th-TH" sz="2000" b="1" dirty="0" smtClean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 2"/>
            </a:endParaRPr>
          </a:p>
          <a:p>
            <a:pPr lvl="1">
              <a:buFont typeface="Wingdings 2" pitchFamily="18" charset="2"/>
              <a:buChar char="P"/>
            </a:pP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  <a:sym typeface="Wingdings 2"/>
            </a:endParaRPr>
          </a:p>
          <a:p>
            <a:pPr lvl="1" indent="-742950">
              <a:buNone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 </a:t>
            </a:r>
            <a:r>
              <a:rPr lang="th-TH" sz="24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การจัดทำรายงาน</a:t>
            </a:r>
            <a:r>
              <a:rPr lang="th-TH" sz="2400" b="1" dirty="0" smtClean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2000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 2"/>
            </a:endParaRPr>
          </a:p>
          <a:p>
            <a:pPr lvl="1">
              <a:lnSpc>
                <a:spcPct val="150000"/>
              </a:lnSpc>
              <a:buClr>
                <a:srgbClr val="00B050"/>
              </a:buClr>
              <a:buFont typeface="Wingdings 2" pitchFamily="18" charset="2"/>
              <a:buChar char="P"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รายงานความครอบคลุมการได้รับวัคซีน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MR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ในพื้นที่รับผิดชอบ (เป้าหมายไม่ต่ำกว่า 95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%)</a:t>
            </a:r>
            <a:endParaRPr lang="th-TH" sz="2000" b="1" dirty="0" smtClean="0">
              <a:latin typeface="Tahoma" pitchFamily="34" charset="0"/>
              <a:ea typeface="Tahoma" pitchFamily="34" charset="0"/>
              <a:cs typeface="Tahoma" pitchFamily="34" charset="0"/>
              <a:sym typeface="Wingdings 2"/>
            </a:endParaRPr>
          </a:p>
          <a:p>
            <a:pPr lvl="1">
              <a:lnSpc>
                <a:spcPct val="150000"/>
              </a:lnSpc>
              <a:buClr>
                <a:srgbClr val="00B050"/>
              </a:buClr>
              <a:buFont typeface="Wingdings 2" pitchFamily="18" charset="2"/>
              <a:buChar char="P"/>
            </a:pP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รายงานการให้บริการวัคซีน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MR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  <a:sym typeface="Wingdings 2"/>
            </a:endParaRPr>
          </a:p>
          <a:p>
            <a:pPr>
              <a:buNone/>
            </a:pPr>
            <a:endPara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5273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1067</Words>
  <Application>Microsoft Office PowerPoint</Application>
  <PresentationFormat>On-screen Show (4:3)</PresentationFormat>
  <Paragraphs>256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แนวทางการให้วัคซีน MR เข็มที่ 2 เพื่อเร่งภูมิคุ้มกันต่อโรคหัด ในเด็กอายุ 2.5 - 7 ปี</vt:lpstr>
      <vt:lpstr>PowerPoint Presentation</vt:lpstr>
      <vt:lpstr>PowerPoint Presentation</vt:lpstr>
      <vt:lpstr>การเตรียมการก่อนให้วัคซีน  ประมาณเดือนมีนาคม 2558</vt:lpstr>
      <vt:lpstr>กำหนดช่วงเวลาการจัดส่งวัคซีน MR</vt:lpstr>
      <vt:lpstr>PowerPoint Presentation</vt:lpstr>
      <vt:lpstr>แผนการรณรงค์ให้วัคซีนในงาน EPI</vt:lpstr>
      <vt:lpstr>การให้บริการวัคซีน</vt:lpstr>
      <vt:lpstr>การปฏิบัติงานหลังให้บริการ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แนวทางการให้วัคซีน MR เข็มที่ 2 เพื่อเร่งภูมิคุ้มกันต่อโรคหัดในเด็กอายุ 2.5 – 7 ปี</dc:title>
  <dc:creator>acer</dc:creator>
  <cp:lastModifiedBy>Admin_8_1</cp:lastModifiedBy>
  <cp:revision>65</cp:revision>
  <dcterms:created xsi:type="dcterms:W3CDTF">2014-08-05T23:07:06Z</dcterms:created>
  <dcterms:modified xsi:type="dcterms:W3CDTF">2014-12-03T04:35:42Z</dcterms:modified>
</cp:coreProperties>
</file>